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76" r:id="rId4"/>
    <p:sldId id="275" r:id="rId5"/>
    <p:sldId id="260" r:id="rId6"/>
    <p:sldId id="259" r:id="rId7"/>
    <p:sldId id="277" r:id="rId8"/>
    <p:sldId id="261" r:id="rId9"/>
    <p:sldId id="265" r:id="rId10"/>
    <p:sldId id="266" r:id="rId11"/>
    <p:sldId id="267" r:id="rId12"/>
    <p:sldId id="269" r:id="rId13"/>
    <p:sldId id="270" r:id="rId1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595" autoAdjust="0"/>
  </p:normalViewPr>
  <p:slideViewPr>
    <p:cSldViewPr>
      <p:cViewPr varScale="1">
        <p:scale>
          <a:sx n="78" d="100"/>
          <a:sy n="78" d="100"/>
        </p:scale>
        <p:origin x="-91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F4F6-35DD-47EB-A7A7-7250FEBF5511}" type="datetimeFigureOut">
              <a:rPr lang="hu-HU" smtClean="0"/>
              <a:pPr/>
              <a:t>2017.08.15.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6FD9-4EAC-464D-AC5D-1985AF1E215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F4F6-35DD-47EB-A7A7-7250FEBF5511}" type="datetimeFigureOut">
              <a:rPr lang="hu-HU" smtClean="0"/>
              <a:pPr/>
              <a:t>2017.08.15.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6FD9-4EAC-464D-AC5D-1985AF1E215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F4F6-35DD-47EB-A7A7-7250FEBF5511}" type="datetimeFigureOut">
              <a:rPr lang="hu-HU" smtClean="0"/>
              <a:pPr/>
              <a:t>2017.08.15.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6FD9-4EAC-464D-AC5D-1985AF1E215C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F4F6-35DD-47EB-A7A7-7250FEBF5511}" type="datetimeFigureOut">
              <a:rPr lang="hu-HU" smtClean="0"/>
              <a:pPr/>
              <a:t>2017.08.15.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6FD9-4EAC-464D-AC5D-1985AF1E215C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F4F6-35DD-47EB-A7A7-7250FEBF5511}" type="datetimeFigureOut">
              <a:rPr lang="hu-HU" smtClean="0"/>
              <a:pPr/>
              <a:t>2017.08.15.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6FD9-4EAC-464D-AC5D-1985AF1E215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F4F6-35DD-47EB-A7A7-7250FEBF5511}" type="datetimeFigureOut">
              <a:rPr lang="hu-HU" smtClean="0"/>
              <a:pPr/>
              <a:t>2017.08.15.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6FD9-4EAC-464D-AC5D-1985AF1E215C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F4F6-35DD-47EB-A7A7-7250FEBF5511}" type="datetimeFigureOut">
              <a:rPr lang="hu-HU" smtClean="0"/>
              <a:pPr/>
              <a:t>2017.08.15.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6FD9-4EAC-464D-AC5D-1985AF1E215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F4F6-35DD-47EB-A7A7-7250FEBF5511}" type="datetimeFigureOut">
              <a:rPr lang="hu-HU" smtClean="0"/>
              <a:pPr/>
              <a:t>2017.08.15.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6FD9-4EAC-464D-AC5D-1985AF1E215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F4F6-35DD-47EB-A7A7-7250FEBF5511}" type="datetimeFigureOut">
              <a:rPr lang="hu-HU" smtClean="0"/>
              <a:pPr/>
              <a:t>2017.08.15.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6FD9-4EAC-464D-AC5D-1985AF1E215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F4F6-35DD-47EB-A7A7-7250FEBF5511}" type="datetimeFigureOut">
              <a:rPr lang="hu-HU" smtClean="0"/>
              <a:pPr/>
              <a:t>2017.08.15.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6FD9-4EAC-464D-AC5D-1985AF1E215C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F4F6-35DD-47EB-A7A7-7250FEBF5511}" type="datetimeFigureOut">
              <a:rPr lang="hu-HU" smtClean="0"/>
              <a:pPr/>
              <a:t>2017.08.15.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6FD9-4EAC-464D-AC5D-1985AF1E215C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D5BF4F6-35DD-47EB-A7A7-7250FEBF5511}" type="datetimeFigureOut">
              <a:rPr lang="hu-HU" smtClean="0"/>
              <a:pPr/>
              <a:t>2017.08.15.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3976FD9-4EAC-464D-AC5D-1985AF1E215C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 spd="med"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2571744"/>
            <a:ext cx="7772400" cy="2428892"/>
          </a:xfrm>
        </p:spPr>
        <p:txBody>
          <a:bodyPr>
            <a:normAutofit/>
          </a:bodyPr>
          <a:lstStyle/>
          <a:p>
            <a:r>
              <a:rPr lang="hu-HU" sz="6000" dirty="0" smtClean="0"/>
              <a:t>A téves felvilágosítás</a:t>
            </a:r>
            <a:endParaRPr lang="hu-HU" sz="6000" dirty="0"/>
          </a:p>
        </p:txBody>
      </p:sp>
      <p:pic>
        <p:nvPicPr>
          <p:cNvPr id="4" name="Kép 3" descr="correc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8926" y="928670"/>
            <a:ext cx="3561874" cy="242889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38869295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71472" y="1714488"/>
            <a:ext cx="364333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 Screen, osztó: Kelet, ált. mans</a:t>
            </a:r>
          </a:p>
          <a:p>
            <a:r>
              <a:rPr lang="pl-PL" dirty="0" smtClean="0">
                <a:sym typeface="Symbol"/>
              </a:rPr>
              <a:t>	</a:t>
            </a:r>
          </a:p>
          <a:p>
            <a:r>
              <a:rPr lang="pl-PL" dirty="0" smtClean="0">
                <a:sym typeface="Symbol"/>
              </a:rPr>
              <a:t>	A K J 10 7 2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A J 6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J 10 7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J</a:t>
            </a:r>
            <a:endParaRPr lang="hu-HU" dirty="0" smtClean="0"/>
          </a:p>
          <a:p>
            <a:r>
              <a:rPr lang="pl-PL" dirty="0" smtClean="0">
                <a:sym typeface="Symbol"/>
              </a:rPr>
              <a:t> 4</a:t>
            </a:r>
            <a:r>
              <a:rPr lang="pl-PL" dirty="0" smtClean="0"/>
              <a:t>		</a:t>
            </a:r>
            <a:r>
              <a:rPr lang="pl-PL" dirty="0" smtClean="0">
                <a:sym typeface="Symbol"/>
              </a:rPr>
              <a:t>Q 8 6 3</a:t>
            </a:r>
            <a:endParaRPr lang="hu-HU" dirty="0" smtClean="0"/>
          </a:p>
          <a:p>
            <a:r>
              <a:rPr lang="pl-PL" dirty="0" smtClean="0"/>
              <a:t> </a:t>
            </a:r>
            <a:r>
              <a:rPr lang="pl-PL" dirty="0" smtClean="0">
                <a:sym typeface="Symbol"/>
              </a:rPr>
              <a:t>10 8</a:t>
            </a:r>
            <a:r>
              <a:rPr lang="pl-PL" dirty="0" smtClean="0"/>
              <a:t>		</a:t>
            </a:r>
            <a:r>
              <a:rPr lang="pl-PL" dirty="0" smtClean="0">
                <a:sym typeface="Symbol"/>
              </a:rPr>
              <a:t>K Q 9 4 2</a:t>
            </a:r>
            <a:endParaRPr lang="hu-HU" dirty="0" smtClean="0"/>
          </a:p>
          <a:p>
            <a:r>
              <a:rPr lang="pl-PL" dirty="0" smtClean="0"/>
              <a:t> </a:t>
            </a:r>
            <a:r>
              <a:rPr lang="pl-PL" dirty="0" smtClean="0">
                <a:sym typeface="Symbol"/>
              </a:rPr>
              <a:t>A K Q	</a:t>
            </a:r>
            <a:r>
              <a:rPr lang="pl-PL" dirty="0" smtClean="0"/>
              <a:t>	</a:t>
            </a:r>
            <a:r>
              <a:rPr lang="pl-PL" dirty="0" smtClean="0">
                <a:sym typeface="Symbol"/>
              </a:rPr>
              <a:t>9 4</a:t>
            </a:r>
            <a:endParaRPr lang="hu-HU" dirty="0" smtClean="0"/>
          </a:p>
          <a:p>
            <a:r>
              <a:rPr lang="pl-PL" dirty="0" smtClean="0"/>
              <a:t> </a:t>
            </a:r>
            <a:r>
              <a:rPr lang="pl-PL" dirty="0" smtClean="0">
                <a:sym typeface="Symbol"/>
              </a:rPr>
              <a:t>K Q 9 8 7 6 5</a:t>
            </a:r>
            <a:r>
              <a:rPr lang="pl-PL" dirty="0" smtClean="0"/>
              <a:t>	</a:t>
            </a:r>
            <a:r>
              <a:rPr lang="pl-PL" dirty="0" smtClean="0">
                <a:sym typeface="Symbol"/>
              </a:rPr>
              <a:t>10 4</a:t>
            </a:r>
          </a:p>
          <a:p>
            <a:r>
              <a:rPr lang="pl-PL" dirty="0" smtClean="0">
                <a:sym typeface="Symbol"/>
              </a:rPr>
              <a:t>	9 5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7 5 3</a:t>
            </a:r>
            <a:endParaRPr lang="hu-HU" dirty="0" smtClean="0"/>
          </a:p>
          <a:p>
            <a:r>
              <a:rPr lang="pl-PL" dirty="0" smtClean="0">
                <a:sym typeface="Symbol"/>
              </a:rPr>
              <a:t>	8 6 5 3 2 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A 3 2</a:t>
            </a:r>
            <a:endParaRPr lang="hu-HU" dirty="0" smtClean="0"/>
          </a:p>
          <a:p>
            <a:r>
              <a:rPr lang="pl-PL" dirty="0" smtClean="0"/>
              <a:t> </a:t>
            </a:r>
            <a:endParaRPr lang="hu-HU" b="1" dirty="0" smtClean="0"/>
          </a:p>
          <a:p>
            <a:r>
              <a:rPr lang="pl-PL" dirty="0" smtClean="0"/>
              <a:t> 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4643438" y="1928802"/>
            <a:ext cx="392909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Dél	Nyugat	Észak	Kelet</a:t>
            </a:r>
          </a:p>
          <a:p>
            <a:r>
              <a:rPr lang="pl-PL" dirty="0" smtClean="0">
                <a:sym typeface="Symbol"/>
              </a:rPr>
              <a:t>			passz</a:t>
            </a:r>
          </a:p>
          <a:p>
            <a:r>
              <a:rPr lang="pl-PL" dirty="0" smtClean="0">
                <a:sym typeface="Symbol"/>
              </a:rPr>
              <a:t>passz	1 	1 	kontra</a:t>
            </a:r>
          </a:p>
          <a:p>
            <a:r>
              <a:rPr lang="pl-PL" dirty="0" smtClean="0">
                <a:sym typeface="Symbol"/>
              </a:rPr>
              <a:t>passz	3 *	3 	3NT</a:t>
            </a:r>
          </a:p>
          <a:p>
            <a:r>
              <a:rPr lang="pl-PL" dirty="0" smtClean="0">
                <a:sym typeface="Symbol"/>
              </a:rPr>
              <a:t>körpassz</a:t>
            </a:r>
          </a:p>
          <a:p>
            <a:endParaRPr lang="pl-PL" dirty="0" smtClean="0">
              <a:sym typeface="Symbol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4286248" y="3429000"/>
            <a:ext cx="42862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hu-HU" dirty="0" smtClean="0"/>
              <a:t>	Kelet a 3</a:t>
            </a:r>
            <a:r>
              <a:rPr lang="pl-PL" dirty="0" smtClean="0">
                <a:sym typeface="Symbol"/>
              </a:rPr>
              <a:t></a:t>
            </a:r>
            <a:r>
              <a:rPr lang="hu-HU" dirty="0" err="1" smtClean="0"/>
              <a:t>-re</a:t>
            </a:r>
            <a:r>
              <a:rPr lang="hu-HU" dirty="0" smtClean="0"/>
              <a:t> kopog. Kelet szerint azt mondja: „nem </a:t>
            </a:r>
            <a:r>
              <a:rPr lang="pl-PL" dirty="0" smtClean="0">
                <a:sym typeface="Symbol"/>
              </a:rPr>
              <a:t>í</a:t>
            </a:r>
            <a:r>
              <a:rPr lang="hu-HU" dirty="0" err="1" smtClean="0"/>
              <a:t>gér</a:t>
            </a:r>
            <a:r>
              <a:rPr lang="hu-HU" dirty="0" smtClean="0"/>
              <a:t> 18 pontot”, észak szerint azt, hogy „gyenge”. </a:t>
            </a:r>
          </a:p>
          <a:p>
            <a:pPr marL="342900" indent="-342900"/>
            <a:r>
              <a:rPr lang="hu-HU" dirty="0" smtClean="0"/>
              <a:t>	Ellenjáték: pikk 9-4-A-3. Kőr J-K-7-8. Észak azt áll</a:t>
            </a:r>
            <a:r>
              <a:rPr lang="pl-PL" dirty="0" smtClean="0">
                <a:sym typeface="Symbol"/>
              </a:rPr>
              <a:t>í</a:t>
            </a:r>
            <a:r>
              <a:rPr lang="hu-HU" dirty="0" err="1" smtClean="0"/>
              <a:t>tja</a:t>
            </a:r>
            <a:r>
              <a:rPr lang="hu-HU" dirty="0" smtClean="0"/>
              <a:t>, hogy ha nyugat „gyenge”, akkor keletnél kell legyen a treff ász, hogy 3NT-t mondjon, ezért játszott arra, hogy délnél kőr K9xx van.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4357686" y="6000768"/>
            <a:ext cx="4572032" cy="6463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hu-HU" b="1" dirty="0" smtClean="0">
                <a:solidFill>
                  <a:schemeClr val="tx1"/>
                </a:solidFill>
              </a:rPr>
              <a:t>Nem volt téves felvilágosítás. Mindenki úgy licitál, ahogy akar, eredmény marad.</a:t>
            </a:r>
            <a:endParaRPr lang="hu-H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71472" y="1357299"/>
            <a:ext cx="364333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 Screen, osztó: Dél, K-Ny bellben</a:t>
            </a:r>
          </a:p>
          <a:p>
            <a:r>
              <a:rPr lang="pl-PL" dirty="0" smtClean="0">
                <a:sym typeface="Symbol"/>
              </a:rPr>
              <a:t>	</a:t>
            </a:r>
          </a:p>
          <a:p>
            <a:r>
              <a:rPr lang="pl-PL" dirty="0" smtClean="0">
                <a:sym typeface="Symbol"/>
              </a:rPr>
              <a:t>	K 9 8 7 5 3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8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K 8 7 6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Q 10</a:t>
            </a:r>
            <a:endParaRPr lang="hu-HU" dirty="0" smtClean="0"/>
          </a:p>
          <a:p>
            <a:r>
              <a:rPr lang="pl-PL" dirty="0" smtClean="0">
                <a:sym typeface="Symbol"/>
              </a:rPr>
              <a:t> Q 10 6	</a:t>
            </a:r>
            <a:r>
              <a:rPr lang="pl-PL" dirty="0" smtClean="0"/>
              <a:t>	</a:t>
            </a:r>
            <a:r>
              <a:rPr lang="pl-PL" dirty="0" smtClean="0">
                <a:sym typeface="Symbol"/>
              </a:rPr>
              <a:t>J 4 2 </a:t>
            </a:r>
            <a:endParaRPr lang="hu-HU" dirty="0" smtClean="0"/>
          </a:p>
          <a:p>
            <a:r>
              <a:rPr lang="pl-PL" dirty="0" smtClean="0"/>
              <a:t> </a:t>
            </a:r>
            <a:r>
              <a:rPr lang="pl-PL" dirty="0" smtClean="0">
                <a:sym typeface="Symbol"/>
              </a:rPr>
              <a:t>K J 6 2	</a:t>
            </a:r>
            <a:r>
              <a:rPr lang="pl-PL" dirty="0" smtClean="0"/>
              <a:t>	</a:t>
            </a:r>
            <a:r>
              <a:rPr lang="pl-PL" dirty="0" smtClean="0">
                <a:sym typeface="Symbol"/>
              </a:rPr>
              <a:t>10 7 4</a:t>
            </a:r>
            <a:endParaRPr lang="hu-HU" dirty="0" smtClean="0"/>
          </a:p>
          <a:p>
            <a:r>
              <a:rPr lang="pl-PL" dirty="0" smtClean="0"/>
              <a:t> </a:t>
            </a:r>
            <a:r>
              <a:rPr lang="pl-PL" dirty="0" smtClean="0">
                <a:sym typeface="Symbol"/>
              </a:rPr>
              <a:t>9 3 2	</a:t>
            </a:r>
            <a:r>
              <a:rPr lang="pl-PL" dirty="0" smtClean="0"/>
              <a:t>	</a:t>
            </a:r>
            <a:r>
              <a:rPr lang="pl-PL" dirty="0" smtClean="0">
                <a:sym typeface="Symbol"/>
              </a:rPr>
              <a:t>A Q 4</a:t>
            </a:r>
            <a:endParaRPr lang="hu-HU" dirty="0" smtClean="0"/>
          </a:p>
          <a:p>
            <a:r>
              <a:rPr lang="pl-PL" dirty="0" smtClean="0"/>
              <a:t> </a:t>
            </a:r>
            <a:r>
              <a:rPr lang="pl-PL" dirty="0" smtClean="0">
                <a:sym typeface="Symbol"/>
              </a:rPr>
              <a:t>K 4 3	</a:t>
            </a:r>
            <a:r>
              <a:rPr lang="pl-PL" dirty="0" smtClean="0"/>
              <a:t>	</a:t>
            </a:r>
            <a:r>
              <a:rPr lang="pl-PL" dirty="0" smtClean="0">
                <a:sym typeface="Symbol"/>
              </a:rPr>
              <a:t>J 8 6 5</a:t>
            </a:r>
          </a:p>
          <a:p>
            <a:r>
              <a:rPr lang="pl-PL" dirty="0" smtClean="0">
                <a:sym typeface="Symbol"/>
              </a:rPr>
              <a:t>	</a:t>
            </a:r>
            <a:r>
              <a:rPr lang="pl-PL" dirty="0" smtClean="0"/>
              <a:t>A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A Q 9 5 3</a:t>
            </a:r>
            <a:endParaRPr lang="hu-HU" dirty="0" smtClean="0"/>
          </a:p>
          <a:p>
            <a:r>
              <a:rPr lang="pl-PL" dirty="0" smtClean="0">
                <a:sym typeface="Symbol"/>
              </a:rPr>
              <a:t>	J 10 5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A 9 7 2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4643438" y="1357299"/>
            <a:ext cx="392909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Dél	Nyugat	Észak	Kelet</a:t>
            </a:r>
          </a:p>
          <a:p>
            <a:r>
              <a:rPr lang="pl-PL" dirty="0" smtClean="0">
                <a:sym typeface="Symbol"/>
              </a:rPr>
              <a:t>1 	passz	2 	körpassz</a:t>
            </a:r>
          </a:p>
          <a:p>
            <a:endParaRPr lang="pl-PL" dirty="0" smtClean="0">
              <a:sym typeface="Symbol"/>
            </a:endParaRPr>
          </a:p>
          <a:p>
            <a:r>
              <a:rPr lang="hu-HU" dirty="0" smtClean="0"/>
              <a:t>Indulás: </a:t>
            </a:r>
            <a:r>
              <a:rPr lang="pl-PL" dirty="0" smtClean="0">
                <a:sym typeface="Symbol"/>
              </a:rPr>
              <a:t></a:t>
            </a:r>
            <a:r>
              <a:rPr lang="hu-HU" dirty="0" smtClean="0"/>
              <a:t>8.</a:t>
            </a:r>
          </a:p>
          <a:p>
            <a:r>
              <a:rPr lang="hu-HU" dirty="0" smtClean="0"/>
              <a:t>Lejátszás:	</a:t>
            </a:r>
            <a:r>
              <a:rPr lang="pl-PL" dirty="0" smtClean="0">
                <a:sym typeface="Symbol"/>
              </a:rPr>
              <a:t></a:t>
            </a:r>
            <a:r>
              <a:rPr lang="hu-HU" dirty="0" smtClean="0"/>
              <a:t>8-A-3-10</a:t>
            </a:r>
          </a:p>
          <a:p>
            <a:r>
              <a:rPr lang="hu-HU" dirty="0" smtClean="0"/>
              <a:t>		</a:t>
            </a:r>
            <a:r>
              <a:rPr lang="pl-PL" dirty="0" smtClean="0">
                <a:sym typeface="Symbol"/>
              </a:rPr>
              <a:t></a:t>
            </a:r>
            <a:r>
              <a:rPr lang="hu-HU" dirty="0" smtClean="0"/>
              <a:t>A-6-3-2</a:t>
            </a:r>
          </a:p>
          <a:p>
            <a:r>
              <a:rPr lang="hu-HU" dirty="0" smtClean="0"/>
              <a:t>		</a:t>
            </a:r>
            <a:r>
              <a:rPr lang="pl-PL" dirty="0" smtClean="0">
                <a:sym typeface="Symbol"/>
              </a:rPr>
              <a:t></a:t>
            </a:r>
            <a:r>
              <a:rPr lang="hu-HU" dirty="0" smtClean="0"/>
              <a:t>A-2-8-4</a:t>
            </a:r>
          </a:p>
          <a:p>
            <a:r>
              <a:rPr lang="hu-HU" dirty="0" smtClean="0"/>
              <a:t>		</a:t>
            </a:r>
            <a:r>
              <a:rPr lang="pl-PL" dirty="0" smtClean="0">
                <a:sym typeface="Symbol"/>
              </a:rPr>
              <a:t></a:t>
            </a:r>
            <a:r>
              <a:rPr lang="hu-HU" dirty="0" smtClean="0"/>
              <a:t>3-6-</a:t>
            </a:r>
            <a:r>
              <a:rPr lang="pl-PL" dirty="0" smtClean="0">
                <a:sym typeface="Symbol"/>
              </a:rPr>
              <a:t></a:t>
            </a:r>
            <a:r>
              <a:rPr lang="hu-HU" dirty="0" smtClean="0"/>
              <a:t>5-4</a:t>
            </a:r>
          </a:p>
          <a:p>
            <a:r>
              <a:rPr lang="hu-HU" dirty="0" smtClean="0"/>
              <a:t>		</a:t>
            </a:r>
            <a:r>
              <a:rPr lang="pl-PL" dirty="0" smtClean="0">
                <a:sym typeface="Symbol"/>
              </a:rPr>
              <a:t></a:t>
            </a:r>
            <a:r>
              <a:rPr lang="hu-HU" dirty="0" smtClean="0"/>
              <a:t>K-4-</a:t>
            </a:r>
            <a:r>
              <a:rPr lang="pl-PL" dirty="0" smtClean="0">
                <a:sym typeface="Symbol"/>
              </a:rPr>
              <a:t></a:t>
            </a:r>
            <a:r>
              <a:rPr lang="hu-HU" dirty="0" smtClean="0"/>
              <a:t>5-10</a:t>
            </a:r>
          </a:p>
          <a:p>
            <a:r>
              <a:rPr lang="hu-HU" dirty="0" smtClean="0"/>
              <a:t>		</a:t>
            </a:r>
            <a:r>
              <a:rPr lang="pl-PL" dirty="0" smtClean="0">
                <a:sym typeface="Symbol"/>
              </a:rPr>
              <a:t></a:t>
            </a:r>
            <a:r>
              <a:rPr lang="hu-HU" dirty="0" smtClean="0"/>
              <a:t>6-Q-5-2</a:t>
            </a:r>
          </a:p>
          <a:p>
            <a:r>
              <a:rPr lang="hu-HU" dirty="0" smtClean="0"/>
              <a:t>		</a:t>
            </a:r>
            <a:r>
              <a:rPr lang="pl-PL" dirty="0" smtClean="0">
                <a:sym typeface="Symbol"/>
              </a:rPr>
              <a:t></a:t>
            </a:r>
            <a:r>
              <a:rPr lang="hu-HU" dirty="0" smtClean="0"/>
              <a:t>5-2-K-Q</a:t>
            </a:r>
          </a:p>
          <a:p>
            <a:r>
              <a:rPr lang="hu-HU" dirty="0" smtClean="0"/>
              <a:t>		</a:t>
            </a:r>
            <a:r>
              <a:rPr lang="pl-PL" dirty="0" smtClean="0">
                <a:sym typeface="Symbol"/>
              </a:rPr>
              <a:t></a:t>
            </a:r>
            <a:r>
              <a:rPr lang="hu-HU" dirty="0" smtClean="0"/>
              <a:t>4-</a:t>
            </a:r>
            <a:r>
              <a:rPr lang="pl-PL" dirty="0" smtClean="0">
                <a:sym typeface="Symbol"/>
              </a:rPr>
              <a:t></a:t>
            </a:r>
            <a:r>
              <a:rPr lang="hu-HU" dirty="0" smtClean="0"/>
              <a:t>6-J-7</a:t>
            </a:r>
          </a:p>
          <a:p>
            <a:r>
              <a:rPr lang="hu-HU" dirty="0" smtClean="0"/>
              <a:t>…és </a:t>
            </a:r>
            <a:r>
              <a:rPr lang="hu-HU" dirty="0" err="1" smtClean="0"/>
              <a:t>KNy</a:t>
            </a:r>
            <a:r>
              <a:rPr lang="hu-HU" dirty="0" smtClean="0"/>
              <a:t> két-két káró, pikk és treff ütéshez jut – egy bukás.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4429124" y="6143644"/>
            <a:ext cx="4572032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hu-HU" b="1" dirty="0" smtClean="0">
                <a:solidFill>
                  <a:schemeClr val="tx1"/>
                </a:solidFill>
              </a:rPr>
              <a:t>Téves felvilágosítás, 2</a:t>
            </a:r>
            <a:r>
              <a:rPr lang="pl-PL" dirty="0" smtClean="0">
                <a:solidFill>
                  <a:schemeClr val="tx1"/>
                </a:solidFill>
                <a:sym typeface="Symbol"/>
              </a:rPr>
              <a:t></a:t>
            </a:r>
            <a:r>
              <a:rPr lang="hu-HU" b="1" dirty="0" smtClean="0">
                <a:solidFill>
                  <a:schemeClr val="tx1"/>
                </a:solidFill>
              </a:rPr>
              <a:t> =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428596" y="5429264"/>
            <a:ext cx="84296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err="1" smtClean="0"/>
              <a:t>KNy</a:t>
            </a:r>
            <a:r>
              <a:rPr lang="hu-HU" sz="1400" dirty="0" smtClean="0"/>
              <a:t> </a:t>
            </a:r>
            <a:r>
              <a:rPr lang="hu-HU" sz="1400" dirty="0" err="1" smtClean="0"/>
              <a:t>cc-jén</a:t>
            </a:r>
            <a:r>
              <a:rPr lang="hu-HU" sz="1400" dirty="0" smtClean="0"/>
              <a:t>, amit észak az indulás után megnézett, az áll: </a:t>
            </a:r>
            <a:r>
              <a:rPr lang="hu-HU" sz="1400" dirty="0" err="1" smtClean="0"/>
              <a:t>Hxx</a:t>
            </a:r>
            <a:r>
              <a:rPr lang="hu-HU" sz="1400" b="1" dirty="0" err="1" smtClean="0"/>
              <a:t>x</a:t>
            </a:r>
            <a:r>
              <a:rPr lang="hu-HU" sz="1400" dirty="0" smtClean="0"/>
              <a:t>, </a:t>
            </a:r>
            <a:r>
              <a:rPr lang="hu-HU" sz="1400" dirty="0" err="1" smtClean="0"/>
              <a:t>Hx</a:t>
            </a:r>
            <a:r>
              <a:rPr lang="hu-HU" sz="1400" b="1" dirty="0" err="1" smtClean="0"/>
              <a:t>x</a:t>
            </a:r>
            <a:r>
              <a:rPr lang="hu-HU" sz="1400" dirty="0" smtClean="0"/>
              <a:t>, </a:t>
            </a:r>
            <a:r>
              <a:rPr lang="hu-HU" sz="1400" b="1" dirty="0" err="1" smtClean="0"/>
              <a:t>x</a:t>
            </a:r>
            <a:r>
              <a:rPr lang="hu-HU" sz="1400" dirty="0" err="1" smtClean="0"/>
              <a:t>xx</a:t>
            </a:r>
            <a:r>
              <a:rPr lang="hu-HU" sz="1400" dirty="0" smtClean="0"/>
              <a:t>, </a:t>
            </a:r>
            <a:r>
              <a:rPr lang="hu-HU" sz="1400" dirty="0" err="1" smtClean="0"/>
              <a:t>x</a:t>
            </a:r>
            <a:r>
              <a:rPr lang="hu-HU" sz="1400" b="1" dirty="0" err="1" smtClean="0"/>
              <a:t>x</a:t>
            </a:r>
            <a:r>
              <a:rPr lang="hu-HU" sz="1400" dirty="0" smtClean="0"/>
              <a:t>. </a:t>
            </a:r>
            <a:r>
              <a:rPr lang="hu-HU" sz="1400" smtClean="0"/>
              <a:t>Kelet arra </a:t>
            </a:r>
            <a:r>
              <a:rPr lang="hu-HU" sz="1400" dirty="0" smtClean="0"/>
              <a:t>a kérdésre, hogy miért nem a rendszer szerint indult, azt mondja, hogy gyenge színből indulhatnak a másodikkal is. Ha ezt tudja, észak állítása szerint ellopta volna a harmadik treffet.</a:t>
            </a:r>
            <a:endParaRPr lang="hu-HU" sz="1400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71472" y="1714488"/>
            <a:ext cx="364333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 Screen, osztó: </a:t>
            </a:r>
            <a:r>
              <a:rPr lang="pl-PL" dirty="0" smtClean="0"/>
              <a:t>Nyugat, ált. mans</a:t>
            </a:r>
            <a:endParaRPr lang="pl-PL" dirty="0" smtClean="0"/>
          </a:p>
          <a:p>
            <a:r>
              <a:rPr lang="pl-PL" dirty="0" smtClean="0">
                <a:sym typeface="Symbol"/>
              </a:rPr>
              <a:t>	</a:t>
            </a:r>
          </a:p>
          <a:p>
            <a:r>
              <a:rPr lang="pl-PL" dirty="0" smtClean="0">
                <a:sym typeface="Symbol"/>
              </a:rPr>
              <a:t>	</a:t>
            </a:r>
            <a:r>
              <a:rPr lang="pl-PL" dirty="0" smtClean="0">
                <a:sym typeface="Symbol"/>
              </a:rPr>
              <a:t></a:t>
            </a:r>
            <a:r>
              <a:rPr lang="pl-PL" dirty="0" smtClean="0">
                <a:sym typeface="Symbol"/>
              </a:rPr>
              <a:t>K</a:t>
            </a:r>
            <a:r>
              <a:rPr lang="pl-PL" dirty="0" smtClean="0">
                <a:sym typeface="Symbol"/>
              </a:rPr>
              <a:t> 6 5 2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8 3 2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</a:t>
            </a:r>
            <a:r>
              <a:rPr lang="pl-PL" dirty="0" smtClean="0">
                <a:sym typeface="Symbol"/>
              </a:rPr>
              <a:t>A K 8 6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</a:t>
            </a:r>
            <a:r>
              <a:rPr lang="pl-PL" dirty="0" smtClean="0">
                <a:sym typeface="Symbol"/>
              </a:rPr>
              <a:t>Q 9</a:t>
            </a:r>
            <a:endParaRPr lang="hu-HU" dirty="0" smtClean="0"/>
          </a:p>
          <a:p>
            <a:r>
              <a:rPr lang="pl-PL" dirty="0" smtClean="0">
                <a:sym typeface="Symbol"/>
              </a:rPr>
              <a:t> </a:t>
            </a:r>
            <a:r>
              <a:rPr lang="pl-PL" dirty="0" smtClean="0">
                <a:sym typeface="Symbol"/>
              </a:rPr>
              <a:t></a:t>
            </a:r>
            <a:r>
              <a:rPr lang="pl-PL" dirty="0" smtClean="0">
                <a:sym typeface="Symbol"/>
              </a:rPr>
              <a:t>10 9 8 3</a:t>
            </a:r>
            <a:r>
              <a:rPr lang="pl-PL" dirty="0" smtClean="0"/>
              <a:t>	</a:t>
            </a:r>
            <a:r>
              <a:rPr lang="pl-PL" dirty="0" smtClean="0">
                <a:sym typeface="Symbol"/>
              </a:rPr>
              <a:t> </a:t>
            </a:r>
            <a:r>
              <a:rPr lang="pl-PL" dirty="0" smtClean="0">
                <a:sym typeface="Symbol"/>
              </a:rPr>
              <a:t>Q 7 4</a:t>
            </a:r>
            <a:endParaRPr lang="hu-HU" dirty="0" smtClean="0"/>
          </a:p>
          <a:p>
            <a:r>
              <a:rPr lang="pl-PL" dirty="0" smtClean="0"/>
              <a:t> </a:t>
            </a:r>
            <a:r>
              <a:rPr lang="pl-PL" dirty="0" smtClean="0">
                <a:sym typeface="Symbol"/>
              </a:rPr>
              <a:t></a:t>
            </a:r>
            <a:r>
              <a:rPr lang="pl-PL" dirty="0" smtClean="0">
                <a:sym typeface="Symbol"/>
              </a:rPr>
              <a:t>6 5 4 	</a:t>
            </a:r>
            <a:r>
              <a:rPr lang="pl-PL" dirty="0" smtClean="0"/>
              <a:t>	</a:t>
            </a:r>
            <a:r>
              <a:rPr lang="pl-PL" dirty="0" smtClean="0">
                <a:sym typeface="Symbol"/>
              </a:rPr>
              <a:t></a:t>
            </a:r>
            <a:r>
              <a:rPr lang="pl-PL" dirty="0" smtClean="0">
                <a:sym typeface="Symbol"/>
              </a:rPr>
              <a:t>A Q J 10</a:t>
            </a:r>
            <a:endParaRPr lang="hu-HU" dirty="0" smtClean="0"/>
          </a:p>
          <a:p>
            <a:r>
              <a:rPr lang="pl-PL" dirty="0" smtClean="0"/>
              <a:t> </a:t>
            </a:r>
            <a:r>
              <a:rPr lang="pl-PL" dirty="0" smtClean="0">
                <a:sym typeface="Symbol"/>
              </a:rPr>
              <a:t></a:t>
            </a:r>
            <a:r>
              <a:rPr lang="pl-PL" dirty="0" smtClean="0">
                <a:sym typeface="Symbol"/>
              </a:rPr>
              <a:t>Q 10 4	</a:t>
            </a:r>
            <a:r>
              <a:rPr lang="pl-PL" dirty="0" smtClean="0"/>
              <a:t>	</a:t>
            </a:r>
            <a:r>
              <a:rPr lang="pl-PL" dirty="0" smtClean="0">
                <a:sym typeface="Symbol"/>
              </a:rPr>
              <a:t></a:t>
            </a:r>
            <a:r>
              <a:rPr lang="pl-PL" dirty="0" smtClean="0">
                <a:sym typeface="Symbol"/>
              </a:rPr>
              <a:t>5 3</a:t>
            </a:r>
            <a:endParaRPr lang="hu-HU" dirty="0" smtClean="0"/>
          </a:p>
          <a:p>
            <a:r>
              <a:rPr lang="pl-PL" dirty="0" smtClean="0"/>
              <a:t> </a:t>
            </a:r>
            <a:r>
              <a:rPr lang="pl-PL" dirty="0" smtClean="0">
                <a:sym typeface="Symbol"/>
              </a:rPr>
              <a:t></a:t>
            </a:r>
            <a:r>
              <a:rPr lang="pl-PL" dirty="0" smtClean="0">
                <a:sym typeface="Symbol"/>
              </a:rPr>
              <a:t>A 8 4	</a:t>
            </a:r>
            <a:r>
              <a:rPr lang="pl-PL" dirty="0" smtClean="0"/>
              <a:t>	</a:t>
            </a:r>
            <a:r>
              <a:rPr lang="pl-PL" dirty="0" smtClean="0">
                <a:sym typeface="Symbol"/>
              </a:rPr>
              <a:t></a:t>
            </a:r>
            <a:r>
              <a:rPr lang="pl-PL" dirty="0" smtClean="0">
                <a:sym typeface="Symbol"/>
              </a:rPr>
              <a:t>J 10 7 5  </a:t>
            </a:r>
            <a:r>
              <a:rPr lang="pl-PL" dirty="0" smtClean="0">
                <a:sym typeface="Symbol"/>
              </a:rPr>
              <a:t>	</a:t>
            </a:r>
            <a:r>
              <a:rPr lang="pl-PL" dirty="0" smtClean="0"/>
              <a:t>A </a:t>
            </a:r>
            <a:r>
              <a:rPr lang="pl-PL" dirty="0" smtClean="0"/>
              <a:t>J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</a:t>
            </a:r>
            <a:r>
              <a:rPr lang="pl-PL" dirty="0" smtClean="0">
                <a:sym typeface="Symbol"/>
              </a:rPr>
              <a:t>K 9 7</a:t>
            </a:r>
            <a:endParaRPr lang="hu-HU" dirty="0" smtClean="0"/>
          </a:p>
          <a:p>
            <a:r>
              <a:rPr lang="pl-PL" dirty="0" smtClean="0">
                <a:sym typeface="Symbol"/>
              </a:rPr>
              <a:t>	</a:t>
            </a:r>
            <a:r>
              <a:rPr lang="pl-PL" dirty="0" smtClean="0">
                <a:sym typeface="Symbol"/>
              </a:rPr>
              <a:t></a:t>
            </a:r>
            <a:r>
              <a:rPr lang="pl-PL" dirty="0" smtClean="0">
                <a:sym typeface="Symbol"/>
              </a:rPr>
              <a:t>J 9 7 2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</a:t>
            </a:r>
            <a:r>
              <a:rPr lang="pl-PL" dirty="0" smtClean="0">
                <a:sym typeface="Symbol"/>
              </a:rPr>
              <a:t>K 6 3 2</a:t>
            </a:r>
            <a:endParaRPr lang="hu-HU" dirty="0" smtClean="0"/>
          </a:p>
          <a:p>
            <a:r>
              <a:rPr lang="pl-PL" dirty="0" smtClean="0"/>
              <a:t> </a:t>
            </a:r>
            <a:endParaRPr lang="hu-HU" b="1" dirty="0" smtClean="0"/>
          </a:p>
          <a:p>
            <a:r>
              <a:rPr lang="pl-PL" dirty="0" smtClean="0"/>
              <a:t> 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4643438" y="1500174"/>
            <a:ext cx="392909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Dél	Nyugat	Észak	</a:t>
            </a:r>
            <a:r>
              <a:rPr lang="hu-HU" dirty="0" smtClean="0"/>
              <a:t>Kelet</a:t>
            </a:r>
            <a:r>
              <a:rPr lang="pl-PL" dirty="0" smtClean="0">
                <a:sym typeface="Symbol"/>
              </a:rPr>
              <a:t>	passz	</a:t>
            </a:r>
            <a:r>
              <a:rPr lang="pl-PL" dirty="0" smtClean="0">
                <a:sym typeface="Symbol"/>
              </a:rPr>
              <a:t>1NT</a:t>
            </a:r>
            <a:r>
              <a:rPr lang="pl-PL" dirty="0" smtClean="0">
                <a:sym typeface="Symbol"/>
              </a:rPr>
              <a:t>	</a:t>
            </a:r>
            <a:r>
              <a:rPr lang="pl-PL" dirty="0" smtClean="0">
                <a:sym typeface="Symbol"/>
              </a:rPr>
              <a:t>passz</a:t>
            </a:r>
            <a:endParaRPr lang="pl-PL" dirty="0" smtClean="0">
              <a:sym typeface="Symbol"/>
            </a:endParaRPr>
          </a:p>
          <a:p>
            <a:r>
              <a:rPr lang="pl-PL" dirty="0" smtClean="0">
                <a:sym typeface="Symbol"/>
              </a:rPr>
              <a:t>3NT	körpassz</a:t>
            </a:r>
            <a:endParaRPr lang="pl-PL" dirty="0" smtClean="0">
              <a:sym typeface="Symbol"/>
            </a:endParaRPr>
          </a:p>
          <a:p>
            <a:endParaRPr lang="pl-PL" dirty="0" smtClean="0">
              <a:sym typeface="Symbol"/>
            </a:endParaRPr>
          </a:p>
          <a:p>
            <a:r>
              <a:rPr lang="hu-HU" dirty="0" smtClean="0"/>
              <a:t>Indulás: </a:t>
            </a:r>
            <a:r>
              <a:rPr lang="pl-PL" dirty="0" smtClean="0">
                <a:sym typeface="Symbol"/>
              </a:rPr>
              <a:t>Q</a:t>
            </a:r>
            <a:r>
              <a:rPr lang="hu-HU" dirty="0" smtClean="0"/>
              <a:t>.</a:t>
            </a:r>
          </a:p>
          <a:p>
            <a:r>
              <a:rPr lang="hu-HU" dirty="0" smtClean="0"/>
              <a:t>A játék:		</a:t>
            </a:r>
            <a:r>
              <a:rPr lang="pl-PL" dirty="0" smtClean="0">
                <a:sym typeface="Symbol"/>
              </a:rPr>
              <a:t></a:t>
            </a:r>
            <a:r>
              <a:rPr lang="hu-HU" dirty="0" smtClean="0"/>
              <a:t>Q-7-4-2</a:t>
            </a:r>
          </a:p>
          <a:p>
            <a:r>
              <a:rPr lang="hu-HU" dirty="0" smtClean="0"/>
              <a:t>	</a:t>
            </a:r>
            <a:r>
              <a:rPr lang="hu-HU" dirty="0" smtClean="0"/>
              <a:t>	</a:t>
            </a:r>
            <a:r>
              <a:rPr lang="pl-PL" dirty="0" smtClean="0">
                <a:sym typeface="Symbol"/>
              </a:rPr>
              <a:t></a:t>
            </a:r>
            <a:r>
              <a:rPr lang="hu-HU" dirty="0" smtClean="0"/>
              <a:t>J-9-5-3</a:t>
            </a:r>
          </a:p>
          <a:p>
            <a:r>
              <a:rPr lang="hu-HU" dirty="0" smtClean="0"/>
              <a:t>	</a:t>
            </a:r>
            <a:r>
              <a:rPr lang="hu-HU" dirty="0" smtClean="0"/>
              <a:t>	</a:t>
            </a:r>
            <a:r>
              <a:rPr lang="pl-PL" dirty="0" smtClean="0">
                <a:sym typeface="Symbol"/>
              </a:rPr>
              <a:t>A</a:t>
            </a:r>
            <a:r>
              <a:rPr lang="hu-HU" dirty="0" smtClean="0"/>
              <a:t>-K-6-8</a:t>
            </a:r>
          </a:p>
          <a:p>
            <a:r>
              <a:rPr lang="hu-HU" dirty="0" smtClean="0"/>
              <a:t>…és a felvevő egyet bukott.</a:t>
            </a:r>
          </a:p>
          <a:p>
            <a:r>
              <a:rPr lang="hu-HU" dirty="0" smtClean="0"/>
              <a:t>A felvevő megkérdezte, hogy hogyan indulnak, és azt a választ kapta, hogy „e</a:t>
            </a:r>
            <a:r>
              <a:rPr lang="hu-HU" dirty="0" smtClean="0"/>
              <a:t>lső-harmadik-ötödik, néhány kivétellel”. </a:t>
            </a:r>
            <a:r>
              <a:rPr lang="hu-HU" dirty="0" smtClean="0"/>
              <a:t>Ezért állítása </a:t>
            </a:r>
            <a:r>
              <a:rPr lang="hu-HU" dirty="0" smtClean="0"/>
              <a:t>szerint nem volt más választása, mint kétszer kihagyni  a kőrt. A Q indulás az egyik kivétel.</a:t>
            </a:r>
            <a:endParaRPr lang="hu-HU" dirty="0" smtClean="0"/>
          </a:p>
          <a:p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4286248" y="6000768"/>
            <a:ext cx="4572032" cy="6463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hu-HU" b="1" dirty="0" smtClean="0">
                <a:solidFill>
                  <a:schemeClr val="tx1"/>
                </a:solidFill>
              </a:rPr>
              <a:t>Téves felvilágosítás </a:t>
            </a:r>
            <a:r>
              <a:rPr lang="hu-HU" b="1" dirty="0" smtClean="0">
                <a:solidFill>
                  <a:schemeClr val="tx1"/>
                </a:solidFill>
              </a:rPr>
              <a:t>– de a felvétel nagyon kis </a:t>
            </a:r>
            <a:r>
              <a:rPr lang="hu-HU" b="1" dirty="0" smtClean="0">
                <a:solidFill>
                  <a:schemeClr val="tx1"/>
                </a:solidFill>
              </a:rPr>
              <a:t>eséllyel teljesíthető </a:t>
            </a:r>
            <a:r>
              <a:rPr lang="hu-HU" b="1" dirty="0" smtClean="0">
                <a:solidFill>
                  <a:schemeClr val="tx1"/>
                </a:solidFill>
              </a:rPr>
              <a:t>csak, mondjuk 10-20%.</a:t>
            </a:r>
            <a:endParaRPr lang="hu-H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71472" y="1714488"/>
            <a:ext cx="364333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 Screen, osztó: Dél, K-Ny bellben</a:t>
            </a:r>
          </a:p>
          <a:p>
            <a:r>
              <a:rPr lang="pl-PL" dirty="0" smtClean="0">
                <a:sym typeface="Symbol"/>
              </a:rPr>
              <a:t>	</a:t>
            </a:r>
          </a:p>
          <a:p>
            <a:r>
              <a:rPr lang="pl-PL" dirty="0" smtClean="0">
                <a:sym typeface="Symbol"/>
              </a:rPr>
              <a:t>	Q 9 8 7 4 3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9 8 4 2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4 2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7</a:t>
            </a:r>
            <a:endParaRPr lang="hu-HU" dirty="0" smtClean="0"/>
          </a:p>
          <a:p>
            <a:r>
              <a:rPr lang="pl-PL" dirty="0" smtClean="0">
                <a:sym typeface="Symbol"/>
              </a:rPr>
              <a:t>  A 10 6 2</a:t>
            </a:r>
            <a:r>
              <a:rPr lang="pl-PL" dirty="0" smtClean="0"/>
              <a:t>	</a:t>
            </a:r>
            <a:r>
              <a:rPr lang="pl-PL" dirty="0" smtClean="0">
                <a:sym typeface="Symbol"/>
              </a:rPr>
              <a:t> K J 5</a:t>
            </a:r>
            <a:endParaRPr lang="hu-HU" dirty="0" smtClean="0"/>
          </a:p>
          <a:p>
            <a:r>
              <a:rPr lang="pl-PL" dirty="0" smtClean="0"/>
              <a:t> </a:t>
            </a:r>
            <a:r>
              <a:rPr lang="pl-PL" dirty="0" smtClean="0">
                <a:sym typeface="Symbol"/>
              </a:rPr>
              <a:t>A J 5	</a:t>
            </a:r>
            <a:r>
              <a:rPr lang="pl-PL" dirty="0" smtClean="0"/>
              <a:t>	</a:t>
            </a:r>
            <a:r>
              <a:rPr lang="pl-PL" dirty="0" smtClean="0">
                <a:sym typeface="Symbol"/>
              </a:rPr>
              <a:t>K Q 10 6</a:t>
            </a:r>
            <a:endParaRPr lang="hu-HU" dirty="0" smtClean="0"/>
          </a:p>
          <a:p>
            <a:r>
              <a:rPr lang="pl-PL" dirty="0" smtClean="0"/>
              <a:t> </a:t>
            </a:r>
            <a:r>
              <a:rPr lang="pl-PL" dirty="0" smtClean="0">
                <a:sym typeface="Symbol"/>
              </a:rPr>
              <a:t>9 8 3		Q 7 5</a:t>
            </a:r>
            <a:endParaRPr lang="hu-HU" dirty="0" smtClean="0"/>
          </a:p>
          <a:p>
            <a:r>
              <a:rPr lang="pl-PL" dirty="0" smtClean="0"/>
              <a:t> </a:t>
            </a:r>
            <a:r>
              <a:rPr lang="pl-PL" dirty="0" smtClean="0">
                <a:sym typeface="Symbol"/>
              </a:rPr>
              <a:t>Q J 6	</a:t>
            </a:r>
            <a:r>
              <a:rPr lang="pl-PL" dirty="0" smtClean="0"/>
              <a:t>	</a:t>
            </a:r>
            <a:r>
              <a:rPr lang="pl-PL" dirty="0" smtClean="0">
                <a:sym typeface="Symbol"/>
              </a:rPr>
              <a:t>10 9 5</a:t>
            </a:r>
          </a:p>
          <a:p>
            <a:r>
              <a:rPr lang="pl-PL" dirty="0" smtClean="0">
                <a:sym typeface="Symbol"/>
              </a:rPr>
              <a:t>	 -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7 3</a:t>
            </a:r>
            <a:endParaRPr lang="hu-HU" dirty="0" smtClean="0"/>
          </a:p>
          <a:p>
            <a:r>
              <a:rPr lang="pl-PL" dirty="0" smtClean="0">
                <a:sym typeface="Symbol"/>
              </a:rPr>
              <a:t>	A K J 10 6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A K 8 4 3 2</a:t>
            </a:r>
            <a:endParaRPr lang="hu-HU" dirty="0" smtClean="0"/>
          </a:p>
          <a:p>
            <a:r>
              <a:rPr lang="pl-PL" dirty="0" smtClean="0"/>
              <a:t> </a:t>
            </a:r>
            <a:endParaRPr lang="hu-HU" b="1" dirty="0" smtClean="0"/>
          </a:p>
          <a:p>
            <a:r>
              <a:rPr lang="pl-PL" dirty="0" smtClean="0"/>
              <a:t> 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4643438" y="1928802"/>
            <a:ext cx="392909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Dél	Nyugat	Észak	Kelet</a:t>
            </a:r>
          </a:p>
          <a:p>
            <a:r>
              <a:rPr lang="hu-HU" dirty="0" smtClean="0">
                <a:sym typeface="Symbol"/>
              </a:rPr>
              <a:t>1</a:t>
            </a:r>
            <a:r>
              <a:rPr lang="pl-PL" dirty="0" smtClean="0">
                <a:sym typeface="Symbol"/>
              </a:rPr>
              <a:t> 	passz	2 	passz</a:t>
            </a:r>
          </a:p>
          <a:p>
            <a:r>
              <a:rPr lang="pl-PL" dirty="0" smtClean="0">
                <a:sym typeface="Symbol"/>
              </a:rPr>
              <a:t>5	körpassz</a:t>
            </a:r>
          </a:p>
          <a:p>
            <a:endParaRPr lang="pl-PL" dirty="0" smtClean="0">
              <a:sym typeface="Symbol"/>
            </a:endParaRPr>
          </a:p>
          <a:p>
            <a:r>
              <a:rPr lang="hu-HU" dirty="0" smtClean="0"/>
              <a:t>Észak </a:t>
            </a:r>
            <a:r>
              <a:rPr lang="hu-HU" dirty="0" smtClean="0"/>
              <a:t>a 2</a:t>
            </a:r>
            <a:r>
              <a:rPr lang="pl-PL" dirty="0" smtClean="0">
                <a:sym typeface="Symbol"/>
              </a:rPr>
              <a:t> </a:t>
            </a:r>
            <a:r>
              <a:rPr lang="hu-HU" dirty="0" err="1" smtClean="0"/>
              <a:t>-t</a:t>
            </a:r>
            <a:r>
              <a:rPr lang="hu-HU" dirty="0" smtClean="0"/>
              <a:t> multinak </a:t>
            </a:r>
            <a:r>
              <a:rPr lang="hu-HU" dirty="0" smtClean="0"/>
              <a:t>(ez a megegyezés is) </a:t>
            </a:r>
            <a:r>
              <a:rPr lang="hu-HU" dirty="0" smtClean="0"/>
              <a:t>szánja, dél nem kopog, természetesnek veszi.</a:t>
            </a:r>
          </a:p>
          <a:p>
            <a:r>
              <a:rPr lang="hu-HU" dirty="0" smtClean="0"/>
              <a:t>Indulás: </a:t>
            </a:r>
            <a:r>
              <a:rPr lang="pl-PL" dirty="0" smtClean="0">
                <a:sym typeface="Symbol"/>
              </a:rPr>
              <a:t>K, eredmény = (A,  lopás, adu impassz – két kőrt adott ki)</a:t>
            </a:r>
          </a:p>
          <a:p>
            <a:r>
              <a:rPr lang="pl-PL" dirty="0" smtClean="0">
                <a:sym typeface="Symbol"/>
              </a:rPr>
              <a:t>ÉD vonalon senki nem játszott gémet, és KNy azt állítja, kár érte.</a:t>
            </a:r>
            <a:endParaRPr lang="hu-HU" dirty="0" smtClean="0"/>
          </a:p>
          <a:p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4071934" y="5214950"/>
            <a:ext cx="4572032" cy="120032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hu-HU" b="1" dirty="0" smtClean="0">
                <a:solidFill>
                  <a:schemeClr val="tx1"/>
                </a:solidFill>
              </a:rPr>
              <a:t>Tény hogy kár érte, de nincs összefüggés – ÉD mázlista volt, hogy mindkét minor 3-3, és ül a káró </a:t>
            </a:r>
            <a:r>
              <a:rPr lang="hu-HU" b="1" dirty="0" err="1" smtClean="0">
                <a:solidFill>
                  <a:schemeClr val="tx1"/>
                </a:solidFill>
              </a:rPr>
              <a:t>impassz</a:t>
            </a:r>
            <a:r>
              <a:rPr lang="hu-HU" b="1" dirty="0" smtClean="0">
                <a:solidFill>
                  <a:schemeClr val="tx1"/>
                </a:solidFill>
              </a:rPr>
              <a:t>, mázlistának lenni pedig nem szabálytalan.</a:t>
            </a:r>
            <a:endParaRPr lang="hu-H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hu-HU" dirty="0" smtClean="0"/>
              <a:t>Nincs kopogás egy licitre, amire kellett </a:t>
            </a:r>
            <a:r>
              <a:rPr lang="hu-HU" dirty="0" smtClean="0"/>
              <a:t>volna (lásd VSZ).</a:t>
            </a:r>
            <a:endParaRPr lang="hu-HU" dirty="0" smtClean="0"/>
          </a:p>
          <a:p>
            <a:pPr>
              <a:buFont typeface="Arial" pitchFamily="34" charset="0"/>
              <a:buChar char="•"/>
            </a:pPr>
            <a:r>
              <a:rPr lang="hu-HU" dirty="0" smtClean="0"/>
              <a:t>Egy játékos nem szabályosan </a:t>
            </a:r>
            <a:r>
              <a:rPr lang="hu-HU" dirty="0" err="1" smtClean="0"/>
              <a:t>alertál</a:t>
            </a:r>
            <a:r>
              <a:rPr lang="hu-HU" dirty="0" smtClean="0"/>
              <a:t>, és ezt az ellenfele nem veszi észre.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/>
              <a:t>Egy játékos nem azt a felvilágosítást kapja, amit a licit a </a:t>
            </a:r>
            <a:r>
              <a:rPr lang="hu-HU" b="1" u="sng" dirty="0" smtClean="0"/>
              <a:t>rendszer szerint</a:t>
            </a:r>
            <a:r>
              <a:rPr lang="hu-HU" b="1" dirty="0" smtClean="0"/>
              <a:t> </a:t>
            </a:r>
            <a:r>
              <a:rPr lang="hu-HU" dirty="0" smtClean="0"/>
              <a:t>jelent.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/>
              <a:t>Egy játékos nem teljes felvilágosítást kap egy licit jelentéséről.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/>
              <a:t>Egy játékos nem időben kap meg egy felvilágosítást.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 a téves felvilágosítás?</a:t>
            </a:r>
            <a:endParaRPr lang="hu-HU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785787" y="2428868"/>
            <a:ext cx="7494614" cy="3697295"/>
          </a:xfrm>
        </p:spPr>
        <p:txBody>
          <a:bodyPr/>
          <a:lstStyle/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folyamatábra</a:t>
            </a:r>
            <a:endParaRPr lang="hu-HU" dirty="0"/>
          </a:p>
        </p:txBody>
      </p:sp>
      <p:sp>
        <p:nvSpPr>
          <p:cNvPr id="7" name="Lekerekített téglalap 6"/>
          <p:cNvSpPr/>
          <p:nvPr/>
        </p:nvSpPr>
        <p:spPr>
          <a:xfrm>
            <a:off x="3857620" y="2714620"/>
            <a:ext cx="1500198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Érte kár a vétlen vonalat?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8" name="Lekerekített téglalap 7"/>
          <p:cNvSpPr/>
          <p:nvPr/>
        </p:nvSpPr>
        <p:spPr>
          <a:xfrm>
            <a:off x="6572264" y="2714620"/>
            <a:ext cx="1714512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A kár oka a téves felvilágosítás?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9" name="Lekerekített téglalap 8"/>
          <p:cNvSpPr/>
          <p:nvPr/>
        </p:nvSpPr>
        <p:spPr>
          <a:xfrm>
            <a:off x="1214414" y="2714620"/>
            <a:ext cx="1643074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Téves felvilágosítás?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10" name="Lekerekített téglalap 9"/>
          <p:cNvSpPr/>
          <p:nvPr/>
        </p:nvSpPr>
        <p:spPr>
          <a:xfrm>
            <a:off x="6215074" y="4214818"/>
            <a:ext cx="2071702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 smtClean="0">
                <a:solidFill>
                  <a:schemeClr val="tx1"/>
                </a:solidFill>
              </a:rPr>
              <a:t>A kár (egy részének) oka a vétlen fél rendkívül komoly hibája vagy túl kockázatos játéka is?</a:t>
            </a:r>
            <a:endParaRPr lang="hu-HU" sz="1400" dirty="0">
              <a:solidFill>
                <a:schemeClr val="tx1"/>
              </a:solidFill>
            </a:endParaRPr>
          </a:p>
        </p:txBody>
      </p:sp>
      <p:sp>
        <p:nvSpPr>
          <p:cNvPr id="11" name="Lekerekített téglalap 10"/>
          <p:cNvSpPr/>
          <p:nvPr/>
        </p:nvSpPr>
        <p:spPr>
          <a:xfrm>
            <a:off x="3929058" y="4500570"/>
            <a:ext cx="1643074" cy="71438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Módosított eredmény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12" name="Lekerekített téglalap 11"/>
          <p:cNvSpPr/>
          <p:nvPr/>
        </p:nvSpPr>
        <p:spPr>
          <a:xfrm>
            <a:off x="857224" y="4643446"/>
            <a:ext cx="2071702" cy="142876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Eredmény </a:t>
            </a:r>
          </a:p>
          <a:p>
            <a:pPr algn="ctr"/>
            <a:r>
              <a:rPr lang="hu-HU" dirty="0" smtClean="0">
                <a:solidFill>
                  <a:schemeClr val="tx1"/>
                </a:solidFill>
              </a:rPr>
              <a:t>marad</a:t>
            </a:r>
            <a:endParaRPr lang="hu-HU" dirty="0">
              <a:solidFill>
                <a:schemeClr val="tx1"/>
              </a:solidFill>
            </a:endParaRPr>
          </a:p>
        </p:txBody>
      </p:sp>
      <p:cxnSp>
        <p:nvCxnSpPr>
          <p:cNvPr id="14" name="Egyenes összekötő nyíllal 13"/>
          <p:cNvCxnSpPr/>
          <p:nvPr/>
        </p:nvCxnSpPr>
        <p:spPr>
          <a:xfrm>
            <a:off x="3000364" y="3214686"/>
            <a:ext cx="714380" cy="1588"/>
          </a:xfrm>
          <a:prstGeom prst="straightConnector1">
            <a:avLst/>
          </a:prstGeom>
          <a:ln w="38100">
            <a:solidFill>
              <a:srgbClr val="00B05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gyenes összekötő nyíllal 15"/>
          <p:cNvCxnSpPr/>
          <p:nvPr/>
        </p:nvCxnSpPr>
        <p:spPr>
          <a:xfrm rot="5400000">
            <a:off x="1393803" y="4036223"/>
            <a:ext cx="856462" cy="215108"/>
          </a:xfrm>
          <a:prstGeom prst="straightConnector1">
            <a:avLst/>
          </a:prstGeom>
          <a:ln w="38100">
            <a:solidFill>
              <a:srgbClr val="FF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nyíllal 17"/>
          <p:cNvCxnSpPr/>
          <p:nvPr/>
        </p:nvCxnSpPr>
        <p:spPr>
          <a:xfrm rot="10800000" flipV="1">
            <a:off x="2500298" y="3643314"/>
            <a:ext cx="1285884" cy="857256"/>
          </a:xfrm>
          <a:prstGeom prst="straightConnector1">
            <a:avLst/>
          </a:prstGeom>
          <a:ln w="38100">
            <a:solidFill>
              <a:srgbClr val="FF0000"/>
            </a:solidFill>
            <a:headEnd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nyíllal 20"/>
          <p:cNvCxnSpPr/>
          <p:nvPr/>
        </p:nvCxnSpPr>
        <p:spPr>
          <a:xfrm>
            <a:off x="5429256" y="3214686"/>
            <a:ext cx="1071570" cy="1588"/>
          </a:xfrm>
          <a:prstGeom prst="straightConnector1">
            <a:avLst/>
          </a:prstGeom>
          <a:ln w="38100">
            <a:solidFill>
              <a:srgbClr val="00B05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nyíllal 24"/>
          <p:cNvCxnSpPr/>
          <p:nvPr/>
        </p:nvCxnSpPr>
        <p:spPr>
          <a:xfrm rot="10800000" flipV="1">
            <a:off x="3071802" y="3500438"/>
            <a:ext cx="3429024" cy="1214446"/>
          </a:xfrm>
          <a:prstGeom prst="straightConnector1">
            <a:avLst/>
          </a:prstGeom>
          <a:ln w="38100">
            <a:solidFill>
              <a:srgbClr val="FF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nyíllal 26"/>
          <p:cNvCxnSpPr/>
          <p:nvPr/>
        </p:nvCxnSpPr>
        <p:spPr>
          <a:xfrm rot="5400000">
            <a:off x="7072330" y="3786190"/>
            <a:ext cx="428628" cy="285752"/>
          </a:xfrm>
          <a:prstGeom prst="straightConnector1">
            <a:avLst/>
          </a:prstGeom>
          <a:ln w="38100">
            <a:solidFill>
              <a:srgbClr val="00B05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nyíllal 29"/>
          <p:cNvCxnSpPr/>
          <p:nvPr/>
        </p:nvCxnSpPr>
        <p:spPr>
          <a:xfrm rot="10800000">
            <a:off x="5643570" y="4857760"/>
            <a:ext cx="500066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gyenes összekötő nyíllal 32"/>
          <p:cNvCxnSpPr/>
          <p:nvPr/>
        </p:nvCxnSpPr>
        <p:spPr>
          <a:xfrm rot="10800000" flipV="1">
            <a:off x="5572132" y="5357826"/>
            <a:ext cx="1143802" cy="284958"/>
          </a:xfrm>
          <a:prstGeom prst="straightConnector1">
            <a:avLst/>
          </a:prstGeom>
          <a:ln w="38100">
            <a:solidFill>
              <a:srgbClr val="00B05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Lekerekített téglalap 35"/>
          <p:cNvSpPr/>
          <p:nvPr/>
        </p:nvSpPr>
        <p:spPr>
          <a:xfrm>
            <a:off x="3929058" y="5357826"/>
            <a:ext cx="1643074" cy="64294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</a:rPr>
              <a:t>Split </a:t>
            </a:r>
            <a:r>
              <a:rPr lang="hu-HU" dirty="0" err="1" smtClean="0">
                <a:solidFill>
                  <a:schemeClr val="tx1"/>
                </a:solidFill>
              </a:rPr>
              <a:t>score</a:t>
            </a:r>
            <a:endParaRPr lang="hu-H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872067" y="2500306"/>
            <a:ext cx="7408333" cy="3625857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hu-HU" dirty="0" smtClean="0"/>
              <a:t>Jegyezd fel, milyen felvilágosítás hangzott </a:t>
            </a:r>
            <a:r>
              <a:rPr lang="hu-HU" dirty="0" smtClean="0"/>
              <a:t>el, melyik oldalon és mikor! </a:t>
            </a:r>
            <a:r>
              <a:rPr lang="hu-HU" dirty="0" smtClean="0"/>
              <a:t>Ellenőrizz</a:t>
            </a:r>
            <a:r>
              <a:rPr lang="hu-HU" dirty="0" smtClean="0"/>
              <a:t>!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hu-HU" dirty="0" smtClean="0"/>
              <a:t>Ellenőrizd</a:t>
            </a:r>
            <a:r>
              <a:rPr lang="hu-HU" dirty="0" smtClean="0"/>
              <a:t>, hogy a felvilágosítás volt téves, vagy licittévesztés történt! Kérd el a konvenciókártyát, kérdezd meg őket</a:t>
            </a:r>
            <a:r>
              <a:rPr lang="hu-HU" dirty="0" smtClean="0"/>
              <a:t>!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hu-HU" dirty="0" smtClean="0"/>
              <a:t>Kérdezd </a:t>
            </a:r>
            <a:r>
              <a:rPr lang="hu-HU" dirty="0" smtClean="0"/>
              <a:t>meg azt a játékost, aki hívott, hogy mit tett volna másképpen, ha tudja az igazságot! Ha még játék közben vagyunk, annál jobb, akkor hívd el az asztaltól</a:t>
            </a:r>
            <a:r>
              <a:rPr lang="hu-HU" dirty="0" smtClean="0"/>
              <a:t>!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hu-HU" dirty="0" smtClean="0"/>
              <a:t>Ha </a:t>
            </a:r>
            <a:r>
              <a:rPr lang="hu-HU" dirty="0" smtClean="0"/>
              <a:t>vége a partinak, kérdezd meg, milyen kár érte, ha </a:t>
            </a:r>
            <a:r>
              <a:rPr lang="hu-HU" dirty="0" smtClean="0"/>
              <a:t>nincs még vége, </a:t>
            </a:r>
            <a:r>
              <a:rPr lang="hu-HU" dirty="0" smtClean="0"/>
              <a:t>akkor hívjon vissza, ha úgy érzi kár érte!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 a teendő?</a:t>
            </a:r>
            <a:endParaRPr lang="hu-HU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hu-HU" dirty="0" smtClean="0"/>
              <a:t>L75: </a:t>
            </a:r>
            <a:r>
              <a:rPr lang="hu-HU" dirty="0" smtClean="0"/>
              <a:t>Az ellenfél a licit rendszer szerinti jelentésére jogosult, nem a licitáló aktuális kezének leírására. 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/>
              <a:t>Téves felvilágosítás esetén jár kártérítés, licittévesztés esetén nem, azonban bizonyíték hiányában a zsűri tételezzen fel téves felvilágosítást (21B1b).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/>
              <a:t>Bizonyíték: konvenciókártya, vagy bármi, amiből a zsűri meg tud bizonyosodni a licit rendszerbeli jelentéséről. 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/>
              <a:t>Ha a zsűri azt gondolja, hogy a licitnek nincs megállapodott jelentése, akkor az új 75D szerint az az információ jár a vétlen félnek, hogy „nincs megállapodás”.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Téves felvilágosítás vagy licittévesztés?</a:t>
            </a:r>
            <a:endParaRPr lang="hu-HU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872067" y="2500306"/>
            <a:ext cx="7408333" cy="3625857"/>
          </a:xfrm>
        </p:spPr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hu-HU" dirty="0" smtClean="0"/>
              <a:t>Megpróbáljuk kitalálni, mi történt volna, ha a vétlen fél megkapja a </a:t>
            </a:r>
            <a:r>
              <a:rPr lang="hu-HU" dirty="0" smtClean="0"/>
              <a:t>neki járó </a:t>
            </a:r>
            <a:r>
              <a:rPr lang="hu-HU" dirty="0" smtClean="0"/>
              <a:t>felvilágosítást </a:t>
            </a:r>
            <a:r>
              <a:rPr lang="hu-HU" dirty="0" smtClean="0"/>
              <a:t>(</a:t>
            </a:r>
            <a:r>
              <a:rPr lang="hu-HU" dirty="0" smtClean="0"/>
              <a:t>helyes vagy </a:t>
            </a:r>
            <a:r>
              <a:rPr lang="hu-HU" dirty="0" smtClean="0"/>
              <a:t>„nincs megállapodás”).  Ehhez megkérdezzük a két fél licitrendszerét, és esetleg más játékosok véleményét is.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/>
              <a:t>Ha (majdnem) egyesélyes: megítéljük azt az eredményt.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/>
              <a:t>Ha többesélyes: súlyozott eredményt ítélünk, a százalékokban kicsit a vétlen félnek kedvezve.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/>
              <a:t>Ha nagyon sok esélyes, vagy nem tudjuk, mi lett volna: mesterséges módosított eredményt ítélünk (60/40% vagy +3/-3 IMP).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/>
              <a:t>Ha a vétlen fél rendkívül súlyos, a szabálytalansághoz nem kapcsolódó bridzshibát csinált: </a:t>
            </a:r>
            <a:r>
              <a:rPr lang="hu-HU" dirty="0" err="1" smtClean="0"/>
              <a:t>split</a:t>
            </a:r>
            <a:r>
              <a:rPr lang="hu-HU" dirty="0" smtClean="0"/>
              <a:t> </a:t>
            </a:r>
            <a:r>
              <a:rPr lang="hu-HU" dirty="0" err="1" smtClean="0"/>
              <a:t>score</a:t>
            </a:r>
            <a:r>
              <a:rPr lang="hu-HU" dirty="0" smtClean="0"/>
              <a:t> (12C1e).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Mire módosítjuk az eredményt?</a:t>
            </a:r>
            <a:endParaRPr lang="hu-HU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872067" y="2500306"/>
            <a:ext cx="7408333" cy="3625857"/>
          </a:xfr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hu-HU" dirty="0" smtClean="0"/>
              <a:t>Néha nem tudjuk magunk eldönteni, hogy mit tett volna a vétlen fél, ha megkapja a jó felvilágosítást – ekkor meg kell kérdezni hasonló játékosokat</a:t>
            </a:r>
            <a:r>
              <a:rPr lang="hu-HU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/>
              <a:t>A </a:t>
            </a:r>
            <a:r>
              <a:rPr lang="hu-HU" dirty="0" smtClean="0"/>
              <a:t>helyes </a:t>
            </a:r>
            <a:r>
              <a:rPr lang="hu-HU" dirty="0" smtClean="0"/>
              <a:t>első kérdés</a:t>
            </a:r>
            <a:r>
              <a:rPr lang="hu-HU" dirty="0" smtClean="0"/>
              <a:t>: mit licitálnál/hívnál, ha a </a:t>
            </a:r>
            <a:r>
              <a:rPr lang="hu-HU" i="1" dirty="0" smtClean="0"/>
              <a:t>*helyes felvilágosítást*</a:t>
            </a:r>
            <a:r>
              <a:rPr lang="hu-HU" dirty="0" smtClean="0"/>
              <a:t> kapnád? Ehhez tudni kell a kérdéses pár rendszerét, az addigi liciteket és a további licitek jelentését</a:t>
            </a:r>
            <a:r>
              <a:rPr lang="hu-HU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/>
              <a:t>A </a:t>
            </a:r>
            <a:r>
              <a:rPr lang="hu-HU" dirty="0" smtClean="0"/>
              <a:t>helyes második kérdés: és mit tennél akkor, ha a *</a:t>
            </a:r>
            <a:r>
              <a:rPr lang="hu-HU" i="1" dirty="0" smtClean="0"/>
              <a:t>rossz </a:t>
            </a:r>
            <a:r>
              <a:rPr lang="hu-HU" i="1" dirty="0" smtClean="0"/>
              <a:t>felvilágosítást</a:t>
            </a:r>
            <a:r>
              <a:rPr lang="hu-HU" i="1" dirty="0" smtClean="0"/>
              <a:t>* </a:t>
            </a:r>
            <a:r>
              <a:rPr lang="hu-HU" dirty="0" smtClean="0"/>
              <a:t>kapnád</a:t>
            </a:r>
            <a:r>
              <a:rPr lang="hu-HU" dirty="0" smtClean="0"/>
              <a:t>?</a:t>
            </a:r>
          </a:p>
          <a:p>
            <a:pPr>
              <a:buFont typeface="Arial" pitchFamily="34" charset="0"/>
              <a:buChar char="•"/>
            </a:pPr>
            <a:r>
              <a:rPr lang="hu-HU" dirty="0" smtClean="0"/>
              <a:t>Ha </a:t>
            </a:r>
            <a:r>
              <a:rPr lang="hu-HU" dirty="0" smtClean="0"/>
              <a:t>senki nem változtat: nem volt összefüggés.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Emberek megkérdezése</a:t>
            </a:r>
            <a:endParaRPr lang="hu-HU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sz="7000" dirty="0" smtClean="0"/>
              <a:t>PÉLDÁK</a:t>
            </a:r>
            <a:endParaRPr lang="hu-HU" sz="7000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71472" y="1714489"/>
            <a:ext cx="364333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 Screen, osztó: Észak,K-Ny bellben</a:t>
            </a:r>
          </a:p>
          <a:p>
            <a:endParaRPr lang="pl-PL" dirty="0" smtClean="0">
              <a:sym typeface="Symbol"/>
            </a:endParaRPr>
          </a:p>
          <a:p>
            <a:r>
              <a:rPr lang="pl-PL" dirty="0" smtClean="0">
                <a:sym typeface="Symbol"/>
              </a:rPr>
              <a:t>	K 10 3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10 8 6 5 3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Q 6 2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A Q</a:t>
            </a:r>
            <a:endParaRPr lang="hu-HU" dirty="0" smtClean="0"/>
          </a:p>
          <a:p>
            <a:r>
              <a:rPr lang="pl-PL" dirty="0" smtClean="0">
                <a:sym typeface="Symbol"/>
              </a:rPr>
              <a:t> Q</a:t>
            </a:r>
            <a:r>
              <a:rPr lang="pl-PL" dirty="0" smtClean="0"/>
              <a:t>		</a:t>
            </a:r>
            <a:r>
              <a:rPr lang="pl-PL" dirty="0" smtClean="0">
                <a:sym typeface="Symbol"/>
              </a:rPr>
              <a:t>A 5 4</a:t>
            </a:r>
            <a:endParaRPr lang="hu-HU" dirty="0" smtClean="0"/>
          </a:p>
          <a:p>
            <a:r>
              <a:rPr lang="pl-PL" dirty="0" smtClean="0"/>
              <a:t> </a:t>
            </a:r>
            <a:r>
              <a:rPr lang="pl-PL" dirty="0" smtClean="0">
                <a:sym typeface="Symbol"/>
              </a:rPr>
              <a:t>A 9 7 2</a:t>
            </a:r>
            <a:r>
              <a:rPr lang="pl-PL" dirty="0" smtClean="0"/>
              <a:t>		</a:t>
            </a:r>
            <a:r>
              <a:rPr lang="pl-PL" dirty="0" smtClean="0">
                <a:sym typeface="Symbol"/>
              </a:rPr>
              <a:t>K Q 4</a:t>
            </a:r>
            <a:endParaRPr lang="hu-HU" dirty="0" smtClean="0"/>
          </a:p>
          <a:p>
            <a:r>
              <a:rPr lang="pl-PL" dirty="0" smtClean="0"/>
              <a:t> </a:t>
            </a:r>
            <a:r>
              <a:rPr lang="pl-PL" dirty="0" smtClean="0">
                <a:sym typeface="Symbol"/>
              </a:rPr>
              <a:t>A J 7 5 4</a:t>
            </a:r>
            <a:r>
              <a:rPr lang="pl-PL" dirty="0" smtClean="0"/>
              <a:t>	</a:t>
            </a:r>
            <a:r>
              <a:rPr lang="pl-PL" dirty="0" smtClean="0">
                <a:sym typeface="Symbol"/>
              </a:rPr>
              <a:t>K </a:t>
            </a:r>
            <a:r>
              <a:rPr lang="pl-PL" dirty="0" smtClean="0">
                <a:sym typeface="Symbol"/>
              </a:rPr>
              <a:t>10</a:t>
            </a:r>
            <a:endParaRPr lang="hu-HU" dirty="0" smtClean="0"/>
          </a:p>
          <a:p>
            <a:r>
              <a:rPr lang="pl-PL" dirty="0" smtClean="0"/>
              <a:t> </a:t>
            </a:r>
            <a:r>
              <a:rPr lang="pl-PL" dirty="0" smtClean="0">
                <a:sym typeface="Symbol"/>
              </a:rPr>
              <a:t>6 5 2	</a:t>
            </a:r>
            <a:r>
              <a:rPr lang="pl-PL" dirty="0" smtClean="0"/>
              <a:t>	</a:t>
            </a:r>
            <a:r>
              <a:rPr lang="pl-PL" dirty="0" smtClean="0">
                <a:sym typeface="Symbol"/>
              </a:rPr>
              <a:t>J 10 8 7 4	J 9 8 7 6 2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J</a:t>
            </a:r>
            <a:endParaRPr lang="hu-HU" dirty="0" smtClean="0"/>
          </a:p>
          <a:p>
            <a:r>
              <a:rPr lang="pl-PL" dirty="0" smtClean="0">
                <a:sym typeface="Symbol"/>
              </a:rPr>
              <a:t>	9 8 3</a:t>
            </a:r>
            <a:endParaRPr lang="hu-HU" dirty="0" smtClean="0"/>
          </a:p>
          <a:p>
            <a:r>
              <a:rPr lang="pl-PL" dirty="0" smtClean="0"/>
              <a:t> 	</a:t>
            </a:r>
            <a:r>
              <a:rPr lang="pl-PL" dirty="0" smtClean="0">
                <a:sym typeface="Symbol"/>
              </a:rPr>
              <a:t>K 9 3</a:t>
            </a:r>
            <a:endParaRPr lang="hu-HU" dirty="0" smtClean="0"/>
          </a:p>
          <a:p>
            <a:r>
              <a:rPr lang="pl-PL" dirty="0" smtClean="0"/>
              <a:t> </a:t>
            </a:r>
            <a:endParaRPr lang="hu-HU" b="1" dirty="0" smtClean="0"/>
          </a:p>
          <a:p>
            <a:r>
              <a:rPr lang="pl-PL" dirty="0" smtClean="0"/>
              <a:t> 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4643438" y="1928802"/>
            <a:ext cx="392909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Dél	Nyugat	Észak	Kelet</a:t>
            </a:r>
          </a:p>
          <a:p>
            <a:r>
              <a:rPr lang="pl-PL" dirty="0" smtClean="0">
                <a:sym typeface="Symbol"/>
              </a:rPr>
              <a:t>		passz	1</a:t>
            </a:r>
          </a:p>
          <a:p>
            <a:r>
              <a:rPr lang="pl-PL" dirty="0" smtClean="0">
                <a:sym typeface="Symbol"/>
              </a:rPr>
              <a:t>passz	1*	1 	passz</a:t>
            </a:r>
          </a:p>
          <a:p>
            <a:r>
              <a:rPr lang="pl-PL" dirty="0" smtClean="0">
                <a:sym typeface="Symbol"/>
              </a:rPr>
              <a:t>3 	passz	passz	kontra</a:t>
            </a:r>
          </a:p>
          <a:p>
            <a:r>
              <a:rPr lang="pl-PL" dirty="0" smtClean="0">
                <a:sym typeface="Symbol"/>
              </a:rPr>
              <a:t>körpassz</a:t>
            </a:r>
          </a:p>
          <a:p>
            <a:endParaRPr lang="pl-PL" dirty="0" smtClean="0">
              <a:sym typeface="Symbol"/>
            </a:endParaRPr>
          </a:p>
          <a:p>
            <a:r>
              <a:rPr lang="pl-PL" dirty="0" smtClean="0">
                <a:sym typeface="Symbol"/>
              </a:rPr>
              <a:t>Eredmény: -1, -100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4286248" y="4000504"/>
            <a:ext cx="42862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hu-HU" dirty="0" smtClean="0"/>
              <a:t>	Az 1</a:t>
            </a:r>
            <a:r>
              <a:rPr lang="pl-PL" dirty="0" smtClean="0">
                <a:sym typeface="Symbol"/>
              </a:rPr>
              <a:t></a:t>
            </a:r>
            <a:r>
              <a:rPr lang="hu-HU" dirty="0" smtClean="0"/>
              <a:t> transzfer volt kőrre. Nyugat kopogott, kelet csak meglengette a kezét, amit észak áll</a:t>
            </a:r>
            <a:r>
              <a:rPr lang="pl-PL" dirty="0" smtClean="0">
                <a:sym typeface="Symbol"/>
              </a:rPr>
              <a:t>í</a:t>
            </a:r>
            <a:r>
              <a:rPr lang="hu-HU" dirty="0" smtClean="0"/>
              <a:t>tása szerint nem vett kopogásnak, ezért licitált 1</a:t>
            </a:r>
            <a:r>
              <a:rPr lang="pl-PL" dirty="0" smtClean="0">
                <a:sym typeface="Symbol"/>
              </a:rPr>
              <a:t></a:t>
            </a:r>
            <a:r>
              <a:rPr lang="hu-HU" dirty="0" err="1" smtClean="0"/>
              <a:t>-t</a:t>
            </a:r>
            <a:r>
              <a:rPr lang="hu-HU" dirty="0" smtClean="0"/>
              <a:t>. A másik asztalon kelet a 3Nt-ban pikk indulásra négyet bukott.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3714744" y="6000768"/>
            <a:ext cx="4929222" cy="6463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pl-PL" b="1" dirty="0" smtClean="0">
                <a:solidFill>
                  <a:schemeClr val="tx1"/>
                </a:solidFill>
                <a:sym typeface="Symbol"/>
              </a:rPr>
              <a:t>Téves felvilágosítás, de nincs kár (a 3NT meglenne nyugat kezéből), eredmény marad.</a:t>
            </a:r>
            <a:endParaRPr lang="hu-H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Urbánus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1324</TotalTime>
  <Words>657</Words>
  <Application>Microsoft Office PowerPoint</Application>
  <PresentationFormat>Diavetítés a képernyőre (4:3 oldalarány)</PresentationFormat>
  <Paragraphs>164</Paragraphs>
  <Slides>13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4" baseType="lpstr">
      <vt:lpstr>Waveform</vt:lpstr>
      <vt:lpstr>A téves felvilágosítás</vt:lpstr>
      <vt:lpstr>Mi a téves felvilágosítás?</vt:lpstr>
      <vt:lpstr>A folyamatábra</vt:lpstr>
      <vt:lpstr>Mi a teendő?</vt:lpstr>
      <vt:lpstr>Téves felvilágosítás vagy licittévesztés?</vt:lpstr>
      <vt:lpstr>Mire módosítjuk az eredményt?</vt:lpstr>
      <vt:lpstr>Emberek megkérdezése</vt:lpstr>
      <vt:lpstr>PÉLDÁK</vt:lpstr>
      <vt:lpstr>9. dia</vt:lpstr>
      <vt:lpstr>10. dia</vt:lpstr>
      <vt:lpstr>11. dia</vt:lpstr>
      <vt:lpstr>12. dia</vt:lpstr>
      <vt:lpstr>13.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Zsűriesetek lejátszás közben</dc:title>
  <dc:creator>Hofical</dc:creator>
  <cp:lastModifiedBy>MBSZ</cp:lastModifiedBy>
  <cp:revision>95</cp:revision>
  <dcterms:created xsi:type="dcterms:W3CDTF">2016-10-01T20:06:36Z</dcterms:created>
  <dcterms:modified xsi:type="dcterms:W3CDTF">2017-08-15T17:15:10Z</dcterms:modified>
</cp:coreProperties>
</file>