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8" r:id="rId3"/>
    <p:sldId id="279" r:id="rId4"/>
    <p:sldId id="280" r:id="rId5"/>
    <p:sldId id="275" r:id="rId6"/>
    <p:sldId id="282" r:id="rId7"/>
    <p:sldId id="277" r:id="rId8"/>
    <p:sldId id="259" r:id="rId9"/>
    <p:sldId id="261" r:id="rId10"/>
    <p:sldId id="285" r:id="rId11"/>
    <p:sldId id="283" r:id="rId12"/>
    <p:sldId id="284" r:id="rId13"/>
    <p:sldId id="286" r:id="rId14"/>
    <p:sldId id="287" r:id="rId15"/>
    <p:sldId id="288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95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5BF4F6-35DD-47EB-A7A7-7250FEBF5511}" type="datetimeFigureOut">
              <a:rPr lang="hu-HU" smtClean="0"/>
              <a:pPr/>
              <a:t>2017.08.22.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2428892"/>
          </a:xfrm>
        </p:spPr>
        <p:txBody>
          <a:bodyPr>
            <a:normAutofit/>
          </a:bodyPr>
          <a:lstStyle/>
          <a:p>
            <a:r>
              <a:rPr lang="hu-HU" sz="5600" dirty="0" smtClean="0"/>
              <a:t>Jogosulatlan információ</a:t>
            </a:r>
            <a:endParaRPr lang="hu-HU" sz="5600" dirty="0"/>
          </a:p>
        </p:txBody>
      </p:sp>
      <p:pic>
        <p:nvPicPr>
          <p:cNvPr id="5" name="Kép 4" descr="szkt_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571480"/>
            <a:ext cx="3357562" cy="335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88692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43438" y="1928802"/>
            <a:ext cx="3929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		</a:t>
            </a:r>
            <a:r>
              <a:rPr lang="pl-PL" dirty="0" smtClean="0">
                <a:sym typeface="Symbol"/>
              </a:rPr>
              <a:t>1NT	passz</a:t>
            </a:r>
          </a:p>
          <a:p>
            <a:r>
              <a:rPr lang="pl-PL" dirty="0" smtClean="0">
                <a:sym typeface="Symbol"/>
              </a:rPr>
              <a:t>3NT	...passz	passz	passz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Indulás: J, eredmény: -2</a:t>
            </a:r>
            <a:endParaRPr lang="pl-PL" dirty="0" smtClean="0">
              <a:sym typeface="Symbol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286248" y="400050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hu-HU" dirty="0" smtClean="0"/>
              <a:t>	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857620" y="5643578"/>
            <a:ext cx="4929222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b="1" dirty="0" smtClean="0">
                <a:solidFill>
                  <a:schemeClr val="tx1"/>
                </a:solidFill>
                <a:sym typeface="Symbol"/>
              </a:rPr>
              <a:t>Jogosulatlan információ – mivel indulna a nép? Ha nem mindenki pikkel, akkor sajnos ő sem indulhat azzal.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14348" y="1643050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</a:t>
            </a:r>
            <a:r>
              <a:rPr lang="pl-PL" dirty="0" smtClean="0"/>
              <a:t>O</a:t>
            </a:r>
            <a:r>
              <a:rPr lang="pl-PL" dirty="0" smtClean="0"/>
              <a:t>sztó</a:t>
            </a:r>
            <a:r>
              <a:rPr lang="pl-PL" dirty="0" smtClean="0"/>
              <a:t>: Észak,K-Ny bellben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K 5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A Q 10 4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K Q 7 5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Q 6 2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</a:t>
            </a:r>
            <a:r>
              <a:rPr lang="pl-PL" dirty="0" smtClean="0">
                <a:sym typeface="Symbol"/>
              </a:rPr>
              <a:t>A Q 9 8 7 6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</a:t>
            </a:r>
            <a:r>
              <a:rPr lang="pl-PL" dirty="0" smtClean="0">
                <a:sym typeface="Symbol"/>
              </a:rPr>
              <a:t>J</a:t>
            </a:r>
            <a:r>
              <a:rPr lang="pl-PL" dirty="0" smtClean="0">
                <a:sym typeface="Symbol"/>
              </a:rPr>
              <a:t> 3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6 3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J 9 8 7 2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9 8 6 3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4 2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9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A 8 7 5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10 4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K 5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A J 10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K J 10 4 3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43438" y="1928802"/>
            <a:ext cx="3929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		</a:t>
            </a:r>
            <a:r>
              <a:rPr lang="pl-PL" dirty="0" smtClean="0">
                <a:sym typeface="Symbol"/>
              </a:rPr>
              <a:t>1NT	passz</a:t>
            </a:r>
          </a:p>
          <a:p>
            <a:r>
              <a:rPr lang="pl-PL" dirty="0" smtClean="0">
                <a:sym typeface="Symbol"/>
              </a:rPr>
              <a:t>3NT	...passz	passz	passz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Indulás: 9, eredmény: -2</a:t>
            </a:r>
            <a:endParaRPr lang="pl-PL" dirty="0" smtClean="0">
              <a:sym typeface="Symbol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286248" y="400050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hu-HU" dirty="0" smtClean="0"/>
              <a:t>	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857620" y="5500702"/>
            <a:ext cx="4929222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b="1" dirty="0" smtClean="0">
                <a:solidFill>
                  <a:schemeClr val="tx1"/>
                </a:solidFill>
                <a:sym typeface="Symbol"/>
              </a:rPr>
              <a:t>Jogosulatlan információ – mivel indulna a nép? </a:t>
            </a:r>
            <a:r>
              <a:rPr lang="pl-PL" b="1" dirty="0" smtClean="0">
                <a:solidFill>
                  <a:schemeClr val="tx1"/>
                </a:solidFill>
                <a:sym typeface="Symbol"/>
              </a:rPr>
              <a:t>Ebből a lapból elég sok pikk indulás lesz várható, ha mázlija van keletnek, megússza.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14348" y="1643050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</a:t>
            </a:r>
            <a:r>
              <a:rPr lang="pl-PL" dirty="0" smtClean="0"/>
              <a:t>O</a:t>
            </a:r>
            <a:r>
              <a:rPr lang="pl-PL" dirty="0" smtClean="0"/>
              <a:t>sztó</a:t>
            </a:r>
            <a:r>
              <a:rPr lang="pl-PL" dirty="0" smtClean="0"/>
              <a:t>: Észak,K-Ny bellben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K 5 4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A Q 10 4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K Q 5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Q 6 2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</a:t>
            </a:r>
            <a:r>
              <a:rPr lang="pl-PL" dirty="0" smtClean="0">
                <a:sym typeface="Symbol"/>
              </a:rPr>
              <a:t>A Q J 8 7 6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</a:t>
            </a:r>
            <a:r>
              <a:rPr lang="pl-PL" dirty="0" smtClean="0">
                <a:sym typeface="Symbol"/>
              </a:rPr>
              <a:t>9 3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9 8 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J 7 4 3 2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9 8 6 3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4 2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A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9 8 7 5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10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K 5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A J 10 7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K J 10 4 3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472" y="1714489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</a:t>
            </a:r>
            <a:r>
              <a:rPr lang="pl-PL" dirty="0" smtClean="0"/>
              <a:t>Osztó</a:t>
            </a:r>
            <a:r>
              <a:rPr lang="pl-PL" dirty="0" smtClean="0"/>
              <a:t>: </a:t>
            </a:r>
            <a:r>
              <a:rPr lang="pl-PL" dirty="0" smtClean="0"/>
              <a:t>Észak, É-D </a:t>
            </a:r>
            <a:r>
              <a:rPr lang="pl-PL" dirty="0" smtClean="0"/>
              <a:t>bellben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 A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A Q J 7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Q 6 </a:t>
            </a:r>
            <a:r>
              <a:rPr lang="pl-PL" dirty="0" smtClean="0">
                <a:sym typeface="Symbol"/>
              </a:rPr>
              <a:t>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</a:t>
            </a:r>
            <a:r>
              <a:rPr lang="pl-PL" dirty="0" smtClean="0">
                <a:sym typeface="Symbol"/>
              </a:rPr>
              <a:t>Q 9 6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</a:t>
            </a:r>
            <a:r>
              <a:rPr lang="pl-PL" dirty="0" smtClean="0">
                <a:sym typeface="Symbol"/>
              </a:rPr>
              <a:t>9 8</a:t>
            </a:r>
            <a:r>
              <a:rPr lang="pl-PL" dirty="0" smtClean="0"/>
              <a:t>		</a:t>
            </a:r>
            <a:r>
              <a:rPr lang="pl-PL" dirty="0" smtClean="0">
                <a:sym typeface="Symbol"/>
              </a:rPr>
              <a:t>K Q J 10 7 6 5 4 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K 4 3 2</a:t>
            </a:r>
            <a:r>
              <a:rPr lang="pl-PL" dirty="0" smtClean="0"/>
              <a:t>		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5 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J 10 7 5 4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K 2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7 </a:t>
            </a:r>
            <a:r>
              <a:rPr lang="pl-PL" dirty="0" smtClean="0">
                <a:sym typeface="Symbol"/>
              </a:rPr>
              <a:t>5 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J 4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 3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10 9 8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A 9 8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K 10 8 3 2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43438" y="1928802"/>
            <a:ext cx="39290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		</a:t>
            </a:r>
            <a:r>
              <a:rPr lang="pl-PL" dirty="0" smtClean="0">
                <a:sym typeface="Symbol"/>
              </a:rPr>
              <a:t>1 </a:t>
            </a:r>
            <a:r>
              <a:rPr lang="pl-PL" dirty="0" smtClean="0">
                <a:sym typeface="Symbol"/>
              </a:rPr>
              <a:t>*	</a:t>
            </a:r>
            <a:r>
              <a:rPr lang="pl-PL" dirty="0" smtClean="0">
                <a:sym typeface="Symbol"/>
              </a:rPr>
              <a:t>4 </a:t>
            </a:r>
            <a:r>
              <a:rPr lang="pl-PL" dirty="0" smtClean="0">
                <a:sym typeface="Symbol"/>
              </a:rPr>
              <a:t>**</a:t>
            </a:r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x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5 </a:t>
            </a:r>
            <a:r>
              <a:rPr lang="pl-PL" dirty="0" smtClean="0">
                <a:sym typeface="Symbol"/>
              </a:rPr>
              <a:t>	x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5</a:t>
            </a:r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x	körpassz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* Precíziós</a:t>
            </a:r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** Nyugat kopog, hogy timbuktu (treff vagy pirosak).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Eredmény: -3, +500</a:t>
            </a:r>
            <a:endParaRPr lang="pl-PL" dirty="0" smtClean="0">
              <a:sym typeface="Symbol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714744" y="5572140"/>
            <a:ext cx="4929222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b="1" dirty="0" smtClean="0">
                <a:solidFill>
                  <a:schemeClr val="tx1"/>
                </a:solidFill>
                <a:sym typeface="Symbol"/>
              </a:rPr>
              <a:t>Kelet jogosulatlan információt kapott </a:t>
            </a:r>
            <a:r>
              <a:rPr lang="pl-PL" b="1" dirty="0" smtClean="0">
                <a:solidFill>
                  <a:schemeClr val="tx1"/>
                </a:solidFill>
                <a:sym typeface="Symbol"/>
              </a:rPr>
              <a:t>- 5</a:t>
            </a:r>
            <a:r>
              <a:rPr lang="pl-PL" b="1" dirty="0" smtClean="0">
                <a:solidFill>
                  <a:schemeClr val="tx1"/>
                </a:solidFill>
                <a:sym typeface="Symbol"/>
              </a:rPr>
              <a:t>* -10. Vagy valami ilyesmi. Eljárási büntetés IMP-n már nem is kell.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43438" y="1928802"/>
            <a:ext cx="3929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2*</a:t>
            </a:r>
            <a:r>
              <a:rPr lang="pl-PL" dirty="0" smtClean="0">
                <a:sym typeface="Symbol"/>
              </a:rPr>
              <a:t>	passz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4</a:t>
            </a:r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...passz	passz	x	körpassz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* Gyenge, majorok legalább 5-4</a:t>
            </a:r>
            <a:r>
              <a:rPr lang="pl-PL" dirty="0" smtClean="0">
                <a:sym typeface="Symbol"/>
              </a:rPr>
              <a:t>	</a:t>
            </a:r>
          </a:p>
          <a:p>
            <a:r>
              <a:rPr lang="pl-PL" dirty="0" smtClean="0">
                <a:sym typeface="Symbol"/>
              </a:rPr>
              <a:t>Indulás: A, eredmény: -1</a:t>
            </a:r>
            <a:endParaRPr lang="pl-PL" dirty="0" smtClean="0">
              <a:sym typeface="Symbol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286248" y="400050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hu-HU" dirty="0" smtClean="0"/>
              <a:t>	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428992" y="5500702"/>
            <a:ext cx="5357850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b="1" dirty="0" smtClean="0">
                <a:solidFill>
                  <a:schemeClr val="tx1"/>
                </a:solidFill>
                <a:sym typeface="Symbol"/>
              </a:rPr>
              <a:t>Kérdezzük meg, mi történt a SW oldalon </a:t>
            </a:r>
            <a:r>
              <a:rPr lang="pl-PL" b="1" dirty="0" smtClean="0">
                <a:solidFill>
                  <a:schemeClr val="tx1"/>
                </a:solidFill>
                <a:sym typeface="Symbol"/>
              </a:rPr>
              <a:t>a 4 </a:t>
            </a:r>
            <a:r>
              <a:rPr lang="pl-PL" b="1" dirty="0" smtClean="0">
                <a:solidFill>
                  <a:schemeClr val="tx1"/>
                </a:solidFill>
                <a:sym typeface="Symbol"/>
              </a:rPr>
              <a:t>után. Ha dél gondolkodott, jogosulatlan információ – a kontrát elvesszük, ÉD-et meg...szidjuk.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14348" y="1643050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</a:t>
            </a:r>
            <a:r>
              <a:rPr lang="pl-PL" dirty="0" smtClean="0"/>
              <a:t>Screen, osztó</a:t>
            </a:r>
            <a:r>
              <a:rPr lang="pl-PL" dirty="0" smtClean="0"/>
              <a:t>: </a:t>
            </a:r>
            <a:r>
              <a:rPr lang="pl-PL" dirty="0" smtClean="0"/>
              <a:t>Nyugat, ált. mans</a:t>
            </a:r>
            <a:endParaRPr lang="pl-PL" dirty="0" smtClean="0"/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K Q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A 9 6 4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K 6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9 8 7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</a:t>
            </a:r>
            <a:r>
              <a:rPr lang="pl-PL" dirty="0" smtClean="0">
                <a:sym typeface="Symbol"/>
              </a:rPr>
              <a:t>9 6 4 2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A J 8 7 5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K Q J 5 2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10 7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Q 8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A 9 5 4 2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J 6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2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10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8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J 10 7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K Q 10 5 4 3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43438" y="1928802"/>
            <a:ext cx="39290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1NT	passz*	passz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2 </a:t>
            </a:r>
            <a:r>
              <a:rPr lang="pl-PL" dirty="0" smtClean="0">
                <a:sym typeface="Symbol"/>
              </a:rPr>
              <a:t>**</a:t>
            </a:r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p</a:t>
            </a:r>
            <a:r>
              <a:rPr lang="pl-PL" dirty="0" smtClean="0">
                <a:sym typeface="Symbol"/>
              </a:rPr>
              <a:t>assz	3 	körpassz</a:t>
            </a:r>
            <a:r>
              <a:rPr lang="pl-PL" dirty="0" smtClean="0">
                <a:sym typeface="Symbol"/>
              </a:rPr>
              <a:t>	</a:t>
            </a:r>
            <a:endParaRPr lang="pl-PL" dirty="0" smtClean="0">
              <a:sym typeface="Symbol"/>
            </a:endParaRP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* Nyugat megkérdezi, hogy milyen erős az 1NT</a:t>
            </a:r>
          </a:p>
          <a:p>
            <a:r>
              <a:rPr lang="pl-PL" dirty="0" smtClean="0">
                <a:sym typeface="Symbol"/>
              </a:rPr>
              <a:t>** majorok</a:t>
            </a:r>
          </a:p>
          <a:p>
            <a:r>
              <a:rPr lang="pl-PL" dirty="0" smtClean="0">
                <a:sym typeface="Symbol"/>
              </a:rPr>
              <a:t>	</a:t>
            </a:r>
          </a:p>
          <a:p>
            <a:r>
              <a:rPr lang="pl-PL" dirty="0" smtClean="0">
                <a:sym typeface="Symbol"/>
              </a:rPr>
              <a:t>Indulás: J, eredmény: =</a:t>
            </a:r>
            <a:endParaRPr lang="pl-PL" dirty="0" smtClean="0">
              <a:sym typeface="Symbol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428992" y="5500702"/>
            <a:ext cx="5357850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b="1" dirty="0" smtClean="0">
                <a:solidFill>
                  <a:schemeClr val="tx1"/>
                </a:solidFill>
                <a:sym typeface="Symbol"/>
              </a:rPr>
              <a:t>Jogosulatlan információ – mi lett volna az 1NT-ban az eredmény? Talán +1?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14348" y="1643050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</a:t>
            </a:r>
            <a:r>
              <a:rPr lang="pl-PL" dirty="0" smtClean="0"/>
              <a:t>O</a:t>
            </a:r>
            <a:r>
              <a:rPr lang="pl-PL" dirty="0" smtClean="0"/>
              <a:t>sztó</a:t>
            </a:r>
            <a:r>
              <a:rPr lang="pl-PL" dirty="0" smtClean="0"/>
              <a:t>: </a:t>
            </a:r>
            <a:r>
              <a:rPr lang="pl-PL" dirty="0" smtClean="0"/>
              <a:t>Dél, ált. bell</a:t>
            </a:r>
            <a:endParaRPr lang="pl-PL" dirty="0" smtClean="0"/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 7 6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8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J 5 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10 7 6 5 3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</a:t>
            </a:r>
            <a:r>
              <a:rPr lang="pl-PL" dirty="0" smtClean="0">
                <a:sym typeface="Symbol"/>
              </a:rPr>
              <a:t>Q 9 4</a:t>
            </a:r>
            <a:r>
              <a:rPr lang="pl-PL" dirty="0" smtClean="0"/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K J 8 5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A 9 4 2</a:t>
            </a:r>
            <a:r>
              <a:rPr lang="pl-PL" dirty="0" smtClean="0"/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Q J 10 5 3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A 10 6 2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 9 4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Q 4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 8 2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A 10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K 7 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K Q 8 7 3</a:t>
            </a:r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K J 9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43438" y="1928802"/>
            <a:ext cx="3929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passz	passz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2</a:t>
            </a:r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3 	3 	...3NT	passz</a:t>
            </a:r>
          </a:p>
          <a:p>
            <a:r>
              <a:rPr lang="pl-PL" dirty="0" smtClean="0">
                <a:sym typeface="Symbol"/>
              </a:rPr>
              <a:t>4 </a:t>
            </a:r>
            <a:r>
              <a:rPr lang="pl-PL" dirty="0" smtClean="0">
                <a:sym typeface="Symbol"/>
              </a:rPr>
              <a:t>	körpassz</a:t>
            </a:r>
          </a:p>
          <a:p>
            <a:r>
              <a:rPr lang="pl-PL" dirty="0" smtClean="0">
                <a:sym typeface="Symbol"/>
              </a:rPr>
              <a:t>	</a:t>
            </a:r>
          </a:p>
          <a:p>
            <a:r>
              <a:rPr lang="pl-PL" dirty="0" smtClean="0">
                <a:sym typeface="Symbol"/>
              </a:rPr>
              <a:t>Indulás: 9, eredmény: =</a:t>
            </a:r>
            <a:endParaRPr lang="pl-PL" dirty="0" smtClean="0">
              <a:sym typeface="Symbol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286248" y="400050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hu-HU" dirty="0" smtClean="0"/>
              <a:t>	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071802" y="5072074"/>
            <a:ext cx="5715040" cy="14773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b="1" dirty="0" smtClean="0">
                <a:solidFill>
                  <a:schemeClr val="tx1"/>
                </a:solidFill>
                <a:sym typeface="Symbol"/>
              </a:rPr>
              <a:t>Kérdezzük meg, mi történt a NE oldalon </a:t>
            </a:r>
            <a:r>
              <a:rPr lang="pl-PL" b="1" dirty="0" smtClean="0">
                <a:solidFill>
                  <a:schemeClr val="tx1"/>
                </a:solidFill>
                <a:sym typeface="Symbol"/>
              </a:rPr>
              <a:t>a </a:t>
            </a:r>
            <a:r>
              <a:rPr lang="pl-PL" b="1" dirty="0" smtClean="0">
                <a:solidFill>
                  <a:schemeClr val="tx1"/>
                </a:solidFill>
                <a:sym typeface="Symbol"/>
              </a:rPr>
              <a:t>3 után. Ha észak gondolkodott, jogosulatlan információ. A felvétel 3NT, az eredmény -1 (pikk-pikk után kelet átüti, és treffre fordul). És ezzel eldöntjük, hogy ki jut az IBBF-en a négy közé....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14348" y="1643050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Screen, o</a:t>
            </a:r>
            <a:r>
              <a:rPr lang="pl-PL" dirty="0" smtClean="0"/>
              <a:t>sztó</a:t>
            </a:r>
            <a:r>
              <a:rPr lang="pl-PL" dirty="0" smtClean="0"/>
              <a:t>: </a:t>
            </a:r>
            <a:r>
              <a:rPr lang="pl-PL" dirty="0" smtClean="0"/>
              <a:t>Nyugat, ált. mans</a:t>
            </a:r>
            <a:endParaRPr lang="pl-PL" dirty="0" smtClean="0"/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A 4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Q 10 9 8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7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10 5 3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</a:t>
            </a:r>
            <a:r>
              <a:rPr lang="pl-PL" dirty="0" smtClean="0">
                <a:sym typeface="Symbol"/>
              </a:rPr>
              <a:t>K J 9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Q 10 8 5 3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A 7 5 3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6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5 4 3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K J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Q 9 4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K 8 7 6 2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7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K J 4 2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A Q 10 9 8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J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8868"/>
            <a:ext cx="7408333" cy="3697295"/>
          </a:xfrm>
        </p:spPr>
        <p:txBody>
          <a:bodyPr>
            <a:normAutofit fontScale="92500"/>
          </a:bodyPr>
          <a:lstStyle/>
          <a:p>
            <a:pPr>
              <a:buFont typeface="Courier New" pitchFamily="49" charset="0"/>
              <a:buChar char="o"/>
            </a:pPr>
            <a:r>
              <a:rPr lang="hu-HU" dirty="0" smtClean="0"/>
              <a:t>Szabályos licitekből és kijátszásokból származó információk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Elfogadott szabálytalan licitekből származó információk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Visszavont tevékenységből származó jogos információ (vétlen vonal!)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Olyan információ, amellyel a játékos már akkor rendelkezett, mielőtt kivette a lapjait a tokból, és a szabálykönyv nem tiltja a felhasználását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Saját eredmény, ellenfél jellegzetessége, versenykiírás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Felhasználható információk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sz="9600" b="1" dirty="0" smtClean="0">
                <a:solidFill>
                  <a:srgbClr val="FF0000"/>
                </a:solidFill>
              </a:rPr>
              <a:t>MINDEN MÁS!</a:t>
            </a:r>
            <a:endParaRPr lang="hu-HU" sz="9600" b="1" dirty="0">
              <a:solidFill>
                <a:srgbClr val="FF000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Jogosulatlan információ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hu-HU" dirty="0" smtClean="0"/>
              <a:t>Nem tempóban érkező licit/kijátszás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Megjegyzés , hangsúly, modorosság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K</a:t>
            </a:r>
            <a:r>
              <a:rPr lang="hu-HU" dirty="0" smtClean="0"/>
              <a:t>opogás/nem kopogás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Felvilágos</a:t>
            </a:r>
            <a:r>
              <a:rPr lang="hu-HU" dirty="0" smtClean="0"/>
              <a:t>í</a:t>
            </a:r>
            <a:r>
              <a:rPr lang="hu-HU" dirty="0" smtClean="0"/>
              <a:t>tás (ha helytelen…)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Visszavont licit/kijátszás (szabálysértő vonal)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…vagy bármi más, ami információhoz juttatja a partnert</a:t>
            </a:r>
          </a:p>
          <a:p>
            <a:pPr>
              <a:buNone/>
            </a:pPr>
            <a:endParaRPr lang="hu-HU" dirty="0" smtClean="0"/>
          </a:p>
          <a:p>
            <a:pPr>
              <a:buFont typeface="Courier New" pitchFamily="49" charset="0"/>
              <a:buChar char="o"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Például…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500306"/>
            <a:ext cx="7408333" cy="362585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Courier New" pitchFamily="49" charset="0"/>
              <a:buChar char="o"/>
            </a:pPr>
            <a:r>
              <a:rPr lang="hu-HU" dirty="0" smtClean="0"/>
              <a:t>Kérdezd meg, mi történt! Ellenőrizz</a:t>
            </a:r>
            <a:r>
              <a:rPr lang="hu-HU" dirty="0" smtClean="0"/>
              <a:t>! </a:t>
            </a:r>
            <a:r>
              <a:rPr lang="hu-HU" dirty="0" err="1" smtClean="0"/>
              <a:t>Screen</a:t>
            </a:r>
            <a:r>
              <a:rPr lang="hu-HU" dirty="0" smtClean="0"/>
              <a:t> esetén ellenőrizd, hogy honnan származott az információ!</a:t>
            </a:r>
            <a:endParaRPr lang="hu-HU" dirty="0" smtClean="0"/>
          </a:p>
          <a:p>
            <a:pPr marL="457200" indent="-457200">
              <a:buFont typeface="Courier New" pitchFamily="49" charset="0"/>
              <a:buChar char="o"/>
            </a:pPr>
            <a:r>
              <a:rPr lang="hu-HU" dirty="0" smtClean="0"/>
              <a:t>Ha még megy a játék, folytassák, és akit kár érhetett, az hívjon vissza, ha kár érte.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hu-HU" dirty="0" smtClean="0"/>
              <a:t>Ha vége a játéknak, kérdezd meg, milyen kár érte.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hu-HU" dirty="0" smtClean="0"/>
              <a:t>Kérdezz meg hasonló szintű játékosokat, hogy mit tettek volna az adott helyzetben.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hu-HU" dirty="0" smtClean="0"/>
              <a:t>Ha (majdnem) mindenki ugyanazt, az eredmény marad. 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hu-HU" dirty="0" smtClean="0"/>
              <a:t>Ha van </a:t>
            </a:r>
            <a:r>
              <a:rPr lang="hu-HU" dirty="0" smtClean="0"/>
              <a:t>logikus </a:t>
            </a:r>
            <a:r>
              <a:rPr lang="hu-HU" dirty="0" smtClean="0"/>
              <a:t>alternatíva, akkor az eredményt módosítjuk!</a:t>
            </a:r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teendő?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hu-HU" i="1" dirty="0" smtClean="0"/>
              <a:t>„Logikus alternatíva az, amelyet a játékosok szintjén álló játékosok közül a kérdéses pár rendszerét  használók jelentős része fontolóra venne, és néhányan közülük ezt választanák.”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Irányszám: ha 20% ezt választja, az már logikus alternatíva.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Logikus alternatíva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500306"/>
            <a:ext cx="7408333" cy="3625857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hu-HU" dirty="0" smtClean="0"/>
              <a:t>Ha el kell dönteni, hogy egy licit/kijátszás </a:t>
            </a:r>
            <a:r>
              <a:rPr lang="hu-HU" dirty="0" smtClean="0"/>
              <a:t>logikus </a:t>
            </a:r>
            <a:r>
              <a:rPr lang="hu-HU" dirty="0" smtClean="0"/>
              <a:t>alternatíva-e, meg kell kérdeznünk embereket.</a:t>
            </a:r>
            <a:endParaRPr lang="hu-HU" dirty="0" smtClean="0"/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A helyes </a:t>
            </a:r>
            <a:r>
              <a:rPr lang="hu-HU" dirty="0" smtClean="0"/>
              <a:t>kérdés</a:t>
            </a:r>
            <a:r>
              <a:rPr lang="hu-HU" dirty="0" smtClean="0"/>
              <a:t>: mit </a:t>
            </a:r>
            <a:r>
              <a:rPr lang="hu-HU" dirty="0" smtClean="0"/>
              <a:t>licitálnál/hívnál</a:t>
            </a:r>
            <a:r>
              <a:rPr lang="hu-HU" dirty="0" smtClean="0"/>
              <a:t>, </a:t>
            </a:r>
            <a:r>
              <a:rPr lang="hu-HU" dirty="0" smtClean="0"/>
              <a:t>ebben a helyzetben? </a:t>
            </a:r>
            <a:r>
              <a:rPr lang="hu-HU" dirty="0" smtClean="0"/>
              <a:t>Ehhez tudni kell a kérdéses pár rendszerét, az addigi liciteket és a további licitek jelentését</a:t>
            </a:r>
            <a:r>
              <a:rPr lang="hu-HU" dirty="0" smtClean="0"/>
              <a:t>. A jogosulatlan információt nem </a:t>
            </a:r>
            <a:r>
              <a:rPr lang="hu-HU" dirty="0" smtClean="0"/>
              <a:t>is </a:t>
            </a:r>
            <a:r>
              <a:rPr lang="hu-HU" dirty="0" smtClean="0"/>
              <a:t>említjük.</a:t>
            </a:r>
            <a:endParaRPr lang="hu-HU" dirty="0" smtClean="0"/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Előre elhatározott számú embert kérdezzünk, általában ötöt.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Mindig kb. azonos szintű, licitnél pedig inkább azonos nemű/stílusú játékosokat kérdezz!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Emberek megkérdezése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500306"/>
            <a:ext cx="7408333" cy="3625857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hu-HU" dirty="0" smtClean="0"/>
              <a:t>Ha van </a:t>
            </a:r>
            <a:r>
              <a:rPr lang="hu-HU" dirty="0" smtClean="0"/>
              <a:t>logikus </a:t>
            </a:r>
            <a:r>
              <a:rPr lang="hu-HU" dirty="0" smtClean="0"/>
              <a:t>alternatíva, akkor a szabálysértő azt kell hogy válassza – és innentől meg kell becsülnünk, mi történhetett volna ez után.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Ha súlyozott eredményt ítélünk, nem vehetjük figyelembe a szabálytalanság által elért eredményt! (2017-től benne is van a szabálykönyvben)</a:t>
            </a:r>
          </a:p>
          <a:p>
            <a:pPr>
              <a:buFont typeface="Courier New" pitchFamily="49" charset="0"/>
              <a:buChar char="o"/>
            </a:pPr>
            <a:r>
              <a:rPr lang="hu-HU" dirty="0" smtClean="0"/>
              <a:t>Eljárási büntetés jogosulatlan információ felhasználása esetén adható!</a:t>
            </a:r>
          </a:p>
          <a:p>
            <a:pPr>
              <a:buFont typeface="Courier New" pitchFamily="49" charset="0"/>
              <a:buChar char="o"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Mire módosítjuk az eredményt?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7000" dirty="0" smtClean="0"/>
              <a:t>PÉLDÁK</a:t>
            </a:r>
            <a:endParaRPr lang="hu-HU" sz="70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1607</TotalTime>
  <Words>542</Words>
  <Application>Microsoft Office PowerPoint</Application>
  <PresentationFormat>Diavetítés a képernyőre (4:3 oldalarány)</PresentationFormat>
  <Paragraphs>181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Waveform</vt:lpstr>
      <vt:lpstr>Jogosulatlan információ</vt:lpstr>
      <vt:lpstr>Felhasználható információk</vt:lpstr>
      <vt:lpstr>Jogosulatlan információ</vt:lpstr>
      <vt:lpstr>Például…</vt:lpstr>
      <vt:lpstr>Mi a teendő?</vt:lpstr>
      <vt:lpstr>Logikus alternatíva</vt:lpstr>
      <vt:lpstr>Emberek megkérdezése</vt:lpstr>
      <vt:lpstr>Mire módosítjuk az eredményt?</vt:lpstr>
      <vt:lpstr>PÉLDÁK</vt:lpstr>
      <vt:lpstr>10. dia</vt:lpstr>
      <vt:lpstr>11. dia</vt:lpstr>
      <vt:lpstr>12. dia</vt:lpstr>
      <vt:lpstr>13. dia</vt:lpstr>
      <vt:lpstr>14. dia</vt:lpstr>
      <vt:lpstr>15.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Zsűriesetek lejátszás közben</dc:title>
  <dc:creator>Hofical</dc:creator>
  <cp:lastModifiedBy>MBSZ</cp:lastModifiedBy>
  <cp:revision>127</cp:revision>
  <dcterms:created xsi:type="dcterms:W3CDTF">2016-10-01T20:06:36Z</dcterms:created>
  <dcterms:modified xsi:type="dcterms:W3CDTF">2017-08-22T15:07:17Z</dcterms:modified>
</cp:coreProperties>
</file>