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0"/>
  </p:notesMasterIdLst>
  <p:sldIdLst>
    <p:sldId id="256" r:id="rId2"/>
    <p:sldId id="279" r:id="rId3"/>
    <p:sldId id="292" r:id="rId4"/>
    <p:sldId id="280" r:id="rId5"/>
    <p:sldId id="290" r:id="rId6"/>
    <p:sldId id="291" r:id="rId7"/>
    <p:sldId id="269" r:id="rId8"/>
    <p:sldId id="282" r:id="rId9"/>
    <p:sldId id="270" r:id="rId10"/>
    <p:sldId id="281" r:id="rId11"/>
    <p:sldId id="278" r:id="rId12"/>
    <p:sldId id="277" r:id="rId13"/>
    <p:sldId id="271" r:id="rId14"/>
    <p:sldId id="272" r:id="rId15"/>
    <p:sldId id="283" r:id="rId16"/>
    <p:sldId id="273" r:id="rId17"/>
    <p:sldId id="274" r:id="rId18"/>
    <p:sldId id="276" r:id="rId19"/>
    <p:sldId id="284" r:id="rId20"/>
    <p:sldId id="289" r:id="rId21"/>
    <p:sldId id="285" r:id="rId22"/>
    <p:sldId id="286" r:id="rId23"/>
    <p:sldId id="295" r:id="rId24"/>
    <p:sldId id="299" r:id="rId25"/>
    <p:sldId id="293" r:id="rId26"/>
    <p:sldId id="300" r:id="rId27"/>
    <p:sldId id="301" r:id="rId28"/>
    <p:sldId id="302" r:id="rId2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95" autoAdjust="0"/>
  </p:normalViewPr>
  <p:slideViewPr>
    <p:cSldViewPr>
      <p:cViewPr varScale="1">
        <p:scale>
          <a:sx n="78" d="100"/>
          <a:sy n="78" d="100"/>
        </p:scale>
        <p:origin x="-9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C163B-D85F-4F1D-8B5E-ED234EC74359}" type="datetimeFigureOut">
              <a:rPr lang="hu-HU" smtClean="0"/>
              <a:pPr/>
              <a:t>2017.08.08.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22183D-F41F-4803-8DE9-5D664925485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2017.08.08.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5BF4F6-35DD-47EB-A7A7-7250FEBF5511}" type="datetimeFigureOut">
              <a:rPr lang="hu-HU" smtClean="0"/>
              <a:pPr/>
              <a:t>2017.08.08.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4941168"/>
            <a:ext cx="7602068" cy="922852"/>
          </a:xfrm>
        </p:spPr>
        <p:txBody>
          <a:bodyPr>
            <a:normAutofit fontScale="90000"/>
          </a:bodyPr>
          <a:lstStyle/>
          <a:p>
            <a:r>
              <a:rPr lang="hu-H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HÉL (Hasonló értelmű licit)</a:t>
            </a:r>
            <a:endParaRPr lang="hu-HU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886929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0034" y="185736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2060"/>
                </a:solidFill>
                <a:sym typeface="Symbol"/>
              </a:rPr>
              <a:t>	</a:t>
            </a:r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357686" y="5500702"/>
            <a:ext cx="457203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Nem HÉL. Partner tudja, hogy minorja is van.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1000108"/>
            <a:ext cx="4429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….	</a:t>
            </a:r>
            <a:r>
              <a:rPr lang="hu-HU" strike="sngStrike" dirty="0" smtClean="0">
                <a:solidFill>
                  <a:srgbClr val="002060"/>
                </a:solidFill>
              </a:rPr>
              <a:t>2</a:t>
            </a:r>
            <a:r>
              <a:rPr lang="pl-PL" strike="sngStrike" dirty="0" smtClean="0">
                <a:solidFill>
                  <a:srgbClr val="002060"/>
                </a:solidFill>
                <a:sym typeface="Symbol"/>
              </a:rPr>
              <a:t> 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( +m)</a:t>
            </a:r>
            <a:r>
              <a:rPr lang="hu-HU" dirty="0" smtClean="0">
                <a:solidFill>
                  <a:srgbClr val="002060"/>
                </a:solidFill>
              </a:rPr>
              <a:t>	</a:t>
            </a:r>
            <a:endParaRPr lang="hu-HU" dirty="0" smtClean="0">
              <a:solidFill>
                <a:srgbClr val="FF000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1NT	2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hu-HU" dirty="0" smtClean="0">
                <a:solidFill>
                  <a:srgbClr val="002060"/>
                </a:solidFill>
              </a:rPr>
              <a:t> (egyszínű)</a:t>
            </a: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HÉL vagy nem HÉL?</a:t>
            </a:r>
            <a:endParaRPr lang="hu-H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0034" y="185736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2060"/>
                </a:solidFill>
                <a:sym typeface="Symbol"/>
              </a:rPr>
              <a:t>	</a:t>
            </a:r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357686" y="5500702"/>
            <a:ext cx="457203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Nem HÉL. Partner tudja, hogy pikk a színe.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1000108"/>
            <a:ext cx="4429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….	</a:t>
            </a:r>
            <a:r>
              <a:rPr lang="hu-HU" strike="sngStrike" dirty="0" smtClean="0">
                <a:solidFill>
                  <a:srgbClr val="002060"/>
                </a:solidFill>
              </a:rPr>
              <a:t>2</a:t>
            </a:r>
            <a:r>
              <a:rPr lang="pl-PL" strike="sngStrike" dirty="0" smtClean="0">
                <a:solidFill>
                  <a:srgbClr val="002060"/>
                </a:solidFill>
                <a:sym typeface="Symbol"/>
              </a:rPr>
              <a:t> 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(egyszínű)</a:t>
            </a:r>
            <a:r>
              <a:rPr lang="hu-HU" dirty="0" smtClean="0">
                <a:solidFill>
                  <a:srgbClr val="002060"/>
                </a:solidFill>
              </a:rPr>
              <a:t>	</a:t>
            </a:r>
            <a:endParaRPr lang="hu-HU" dirty="0" smtClean="0">
              <a:solidFill>
                <a:srgbClr val="FF000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1NT	2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</a:t>
            </a:r>
            <a:r>
              <a:rPr lang="hu-HU" dirty="0" smtClean="0">
                <a:solidFill>
                  <a:srgbClr val="002060"/>
                </a:solidFill>
              </a:rPr>
              <a:t> (multi)</a:t>
            </a: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HÉL vagy nem HÉL?</a:t>
            </a:r>
            <a:endParaRPr lang="hu-H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0034" y="185736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2060"/>
                </a:solidFill>
                <a:sym typeface="Symbol"/>
              </a:rPr>
              <a:t>	</a:t>
            </a:r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357686" y="5500702"/>
            <a:ext cx="457203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HÉL.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1000108"/>
            <a:ext cx="4429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….	</a:t>
            </a:r>
            <a:r>
              <a:rPr lang="hu-HU" strike="sngStrike" dirty="0" smtClean="0">
                <a:solidFill>
                  <a:srgbClr val="002060"/>
                </a:solidFill>
              </a:rPr>
              <a:t>2</a:t>
            </a:r>
            <a:r>
              <a:rPr lang="pl-PL" strike="sngStrike" dirty="0" smtClean="0">
                <a:solidFill>
                  <a:srgbClr val="002060"/>
                </a:solidFill>
                <a:sym typeface="Symbol"/>
              </a:rPr>
              <a:t> 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( +m)</a:t>
            </a:r>
            <a:r>
              <a:rPr lang="hu-HU" dirty="0" smtClean="0">
                <a:solidFill>
                  <a:srgbClr val="002060"/>
                </a:solidFill>
              </a:rPr>
              <a:t>	</a:t>
            </a:r>
            <a:endParaRPr lang="hu-HU" dirty="0" smtClean="0">
              <a:solidFill>
                <a:srgbClr val="FF000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1NT	2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hu-HU" dirty="0" smtClean="0">
                <a:solidFill>
                  <a:srgbClr val="002060"/>
                </a:solidFill>
              </a:rPr>
              <a:t> (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 </a:t>
            </a:r>
            <a:r>
              <a:rPr lang="hu-HU" dirty="0" smtClean="0">
                <a:solidFill>
                  <a:srgbClr val="002060"/>
                </a:solidFill>
              </a:rPr>
              <a:t>+m)</a:t>
            </a: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HÉL vagy nem HÉL?</a:t>
            </a:r>
            <a:endParaRPr lang="hu-H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0034" y="185736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2060"/>
                </a:solidFill>
                <a:sym typeface="Symbol"/>
              </a:rPr>
              <a:t>	</a:t>
            </a:r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357686" y="5500702"/>
            <a:ext cx="457203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HÉL</a:t>
            </a:r>
            <a:r>
              <a:rPr lang="hu-HU" b="1" dirty="0" smtClean="0">
                <a:solidFill>
                  <a:schemeClr val="tx1"/>
                </a:solidFill>
              </a:rPr>
              <a:t>. A bárminek részhalmaza a GF.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1000108"/>
            <a:ext cx="4429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1NT	….	</a:t>
            </a:r>
            <a:r>
              <a:rPr lang="hu-HU" strike="sngStrike" dirty="0" smtClean="0">
                <a:solidFill>
                  <a:srgbClr val="002060"/>
                </a:solidFill>
              </a:rPr>
              <a:t>2</a:t>
            </a:r>
            <a:r>
              <a:rPr lang="pl-PL" strike="sngStrike" dirty="0" smtClean="0">
                <a:solidFill>
                  <a:srgbClr val="FF0000"/>
                </a:solidFill>
                <a:sym typeface="Symbol"/>
              </a:rPr>
              <a:t></a:t>
            </a:r>
            <a:r>
              <a:rPr lang="hu-HU" strike="sngStrike" dirty="0" smtClean="0">
                <a:solidFill>
                  <a:srgbClr val="002060"/>
                </a:solidFill>
              </a:rPr>
              <a:t> </a:t>
            </a:r>
            <a:r>
              <a:rPr lang="hu-HU" dirty="0" smtClean="0">
                <a:solidFill>
                  <a:srgbClr val="002060"/>
                </a:solidFill>
              </a:rPr>
              <a:t>(transzfer, bármi)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	2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 </a:t>
            </a:r>
            <a:r>
              <a:rPr lang="hu-HU" dirty="0" smtClean="0">
                <a:solidFill>
                  <a:srgbClr val="002060"/>
                </a:solidFill>
              </a:rPr>
              <a:t>	3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</a:t>
            </a:r>
            <a:r>
              <a:rPr lang="hu-HU" dirty="0" smtClean="0">
                <a:solidFill>
                  <a:srgbClr val="002060"/>
                </a:solidFill>
              </a:rPr>
              <a:t> (GF)</a:t>
            </a: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HÉL vagy nem HÉL?</a:t>
            </a:r>
            <a:endParaRPr lang="hu-H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0034" y="185736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2060"/>
                </a:solidFill>
                <a:sym typeface="Symbol"/>
              </a:rPr>
              <a:t>	</a:t>
            </a:r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357686" y="5500702"/>
            <a:ext cx="457203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HÉL - de </a:t>
            </a:r>
            <a:r>
              <a:rPr lang="hu-HU" b="1" dirty="0" smtClean="0">
                <a:solidFill>
                  <a:schemeClr val="tx1"/>
                </a:solidFill>
              </a:rPr>
              <a:t>23C, ha a kőr felvétel a másik kézbe kerül!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1000108"/>
            <a:ext cx="44291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1NT	passz	2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</a:t>
            </a:r>
            <a:r>
              <a:rPr lang="hu-HU" dirty="0" smtClean="0">
                <a:solidFill>
                  <a:srgbClr val="002060"/>
                </a:solidFill>
              </a:rPr>
              <a:t> (</a:t>
            </a:r>
            <a:r>
              <a:rPr lang="hu-HU" dirty="0" err="1" smtClean="0">
                <a:solidFill>
                  <a:srgbClr val="002060"/>
                </a:solidFill>
              </a:rPr>
              <a:t>xfer</a:t>
            </a:r>
            <a:r>
              <a:rPr lang="hu-HU" dirty="0" smtClean="0">
                <a:solidFill>
                  <a:srgbClr val="002060"/>
                </a:solidFill>
              </a:rPr>
              <a:t>)	….</a:t>
            </a:r>
          </a:p>
          <a:p>
            <a:r>
              <a:rPr lang="hu-HU" strike="sngStrike" dirty="0" smtClean="0">
                <a:solidFill>
                  <a:srgbClr val="002060"/>
                </a:solidFill>
              </a:rPr>
              <a:t>2</a:t>
            </a:r>
            <a:r>
              <a:rPr lang="pl-PL" strike="sngStrike" dirty="0" smtClean="0">
                <a:solidFill>
                  <a:srgbClr val="FF0000"/>
                </a:solidFill>
                <a:sym typeface="Symbol"/>
              </a:rPr>
              <a:t></a:t>
            </a:r>
            <a:endParaRPr lang="hu-HU" strike="sngStrike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			2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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passz</a:t>
            </a: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HÉL vagy nem HÉL?</a:t>
            </a:r>
            <a:endParaRPr lang="hu-H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0034" y="185736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2060"/>
                </a:solidFill>
                <a:sym typeface="Symbol"/>
              </a:rPr>
              <a:t>	</a:t>
            </a:r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357686" y="5500702"/>
            <a:ext cx="4572032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HÉL</a:t>
            </a:r>
            <a:r>
              <a:rPr lang="hu-HU" b="1" dirty="0" smtClean="0">
                <a:solidFill>
                  <a:schemeClr val="tx1"/>
                </a:solidFill>
              </a:rPr>
              <a:t>. Részhalmaz (bár bizonyos minor kizáró lapok már nem lehetnek, de ez belefér).  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1000108"/>
            <a:ext cx="4429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….	….	</a:t>
            </a:r>
            <a:r>
              <a:rPr lang="hu-HU" strike="sngStrike" dirty="0" smtClean="0">
                <a:solidFill>
                  <a:srgbClr val="002060"/>
                </a:solidFill>
              </a:rPr>
              <a:t>passz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1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 </a:t>
            </a:r>
            <a:r>
              <a:rPr lang="hu-HU" dirty="0" smtClean="0">
                <a:solidFill>
                  <a:srgbClr val="002060"/>
                </a:solidFill>
              </a:rPr>
              <a:t>	passz	1NT (NF)</a:t>
            </a: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HÉL vagy nem HÉL?</a:t>
            </a:r>
            <a:endParaRPr lang="hu-H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0034" y="185736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2060"/>
                </a:solidFill>
                <a:sym typeface="Symbol"/>
              </a:rPr>
              <a:t>	</a:t>
            </a:r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357686" y="5500702"/>
            <a:ext cx="4572032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Nem HÉL (ha az 1NT-ban vannak a GF emelések hármas majorral). Meg kell kérdezni a rendszerüket. Ha ez nem lehet, el lehet fogadni </a:t>
            </a:r>
            <a:r>
              <a:rPr lang="hu-HU" b="1" dirty="0" err="1" smtClean="0">
                <a:solidFill>
                  <a:schemeClr val="tx1"/>
                </a:solidFill>
              </a:rPr>
              <a:t>HÉL-nek</a:t>
            </a:r>
            <a:r>
              <a:rPr lang="hu-HU" b="1" dirty="0" smtClean="0">
                <a:solidFill>
                  <a:schemeClr val="tx1"/>
                </a:solidFill>
              </a:rPr>
              <a:t>. 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1000108"/>
            <a:ext cx="4429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….	….	</a:t>
            </a:r>
            <a:r>
              <a:rPr lang="hu-HU" strike="sngStrike" dirty="0" smtClean="0">
                <a:solidFill>
                  <a:srgbClr val="002060"/>
                </a:solidFill>
              </a:rPr>
              <a:t>passz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1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 </a:t>
            </a:r>
            <a:r>
              <a:rPr lang="hu-HU" dirty="0" smtClean="0">
                <a:solidFill>
                  <a:srgbClr val="002060"/>
                </a:solidFill>
              </a:rPr>
              <a:t>	passz	1NT (kényszerítő)</a:t>
            </a: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HÉL vagy nem HÉL?</a:t>
            </a:r>
            <a:endParaRPr lang="hu-H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0034" y="185736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2060"/>
                </a:solidFill>
                <a:sym typeface="Symbol"/>
              </a:rPr>
              <a:t>	</a:t>
            </a:r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357686" y="5500702"/>
            <a:ext cx="457203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HÉL. Ugyanaz a cél.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1000108"/>
            <a:ext cx="4429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2NT	passz	</a:t>
            </a:r>
            <a:r>
              <a:rPr lang="hu-HU" strike="sngStrike" dirty="0" smtClean="0">
                <a:solidFill>
                  <a:srgbClr val="002060"/>
                </a:solidFill>
              </a:rPr>
              <a:t>2</a:t>
            </a:r>
            <a:r>
              <a:rPr lang="pl-PL" strike="sngStrike" dirty="0" smtClean="0">
                <a:solidFill>
                  <a:srgbClr val="002060"/>
                </a:solidFill>
                <a:sym typeface="Symbol"/>
              </a:rPr>
              <a:t></a:t>
            </a:r>
            <a:endParaRPr lang="hu-HU" strike="sngStrike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		3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 </a:t>
            </a:r>
            <a:r>
              <a:rPr lang="hu-HU" dirty="0" smtClean="0">
                <a:solidFill>
                  <a:srgbClr val="002060"/>
                </a:solidFill>
              </a:rPr>
              <a:t>	</a:t>
            </a:r>
            <a:endParaRPr lang="hu-HU" dirty="0" smtClean="0">
              <a:solidFill>
                <a:srgbClr val="FF0000"/>
              </a:solidFill>
            </a:endParaRP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HÉL vagy nem HÉL?</a:t>
            </a:r>
            <a:endParaRPr lang="hu-H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0034" y="185736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2060"/>
                </a:solidFill>
                <a:sym typeface="Symbol"/>
              </a:rPr>
              <a:t>	</a:t>
            </a:r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357686" y="5500702"/>
            <a:ext cx="457203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HÉL. Hasonló értelmű (még akkor  is, ha lehet gyengébb).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1000108"/>
            <a:ext cx="4429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….	…	</a:t>
            </a:r>
            <a:r>
              <a:rPr lang="hu-HU" strike="sngStrike" dirty="0" smtClean="0">
                <a:solidFill>
                  <a:srgbClr val="002060"/>
                </a:solidFill>
              </a:rPr>
              <a:t>1</a:t>
            </a:r>
            <a:r>
              <a:rPr lang="pl-PL" strike="sngStrike" dirty="0" smtClean="0">
                <a:solidFill>
                  <a:srgbClr val="002060"/>
                </a:solidFill>
                <a:sym typeface="Symbol"/>
              </a:rPr>
              <a:t></a:t>
            </a:r>
            <a:endParaRPr lang="hu-HU" strike="sngStrike" dirty="0" smtClean="0">
              <a:solidFill>
                <a:srgbClr val="FF000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passz	</a:t>
            </a:r>
            <a:r>
              <a:rPr lang="hu-HU" dirty="0" err="1" smtClean="0">
                <a:solidFill>
                  <a:srgbClr val="002060"/>
                </a:solidFill>
              </a:rPr>
              <a:t>passz</a:t>
            </a:r>
            <a:r>
              <a:rPr lang="hu-HU" dirty="0" smtClean="0">
                <a:solidFill>
                  <a:srgbClr val="002060"/>
                </a:solidFill>
              </a:rPr>
              <a:t>	1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</a:t>
            </a:r>
            <a:endParaRPr lang="hu-HU" dirty="0" smtClean="0">
              <a:solidFill>
                <a:srgbClr val="002060"/>
              </a:solidFill>
            </a:endParaRP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HÉL vagy nem HÉL?</a:t>
            </a:r>
            <a:endParaRPr lang="hu-H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0034" y="185736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2060"/>
                </a:solidFill>
                <a:sym typeface="Symbol"/>
              </a:rPr>
              <a:t>	</a:t>
            </a:r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357686" y="5500702"/>
            <a:ext cx="457203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HÉL. Hasonló jelentés.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1000108"/>
            <a:ext cx="4429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….	</a:t>
            </a:r>
            <a:r>
              <a:rPr lang="hu-HU" strike="sngStrike" dirty="0" smtClean="0">
                <a:solidFill>
                  <a:srgbClr val="002060"/>
                </a:solidFill>
              </a:rPr>
              <a:t>1</a:t>
            </a:r>
            <a:r>
              <a:rPr lang="pl-PL" strike="sngStrike" dirty="0" smtClean="0">
                <a:solidFill>
                  <a:srgbClr val="002060"/>
                </a:solidFill>
                <a:sym typeface="Symbol"/>
              </a:rPr>
              <a:t></a:t>
            </a:r>
            <a:endParaRPr lang="hu-HU" strike="sngStrike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2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 </a:t>
            </a:r>
            <a:r>
              <a:rPr lang="hu-HU" dirty="0" smtClean="0">
                <a:solidFill>
                  <a:srgbClr val="002060"/>
                </a:solidFill>
              </a:rPr>
              <a:t>	2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</a:t>
            </a:r>
            <a:endParaRPr lang="hu-HU" dirty="0" smtClean="0">
              <a:solidFill>
                <a:srgbClr val="002060"/>
              </a:solidFill>
            </a:endParaRP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HÉL vagy nem HÉL?</a:t>
            </a:r>
            <a:endParaRPr lang="hu-H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Definició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L23 – teljesen új</a:t>
            </a:r>
          </a:p>
          <a:p>
            <a:r>
              <a:rPr lang="hu-HU" dirty="0" smtClean="0"/>
              <a:t>Egy licit </a:t>
            </a:r>
            <a:r>
              <a:rPr lang="hu-HU" i="1" dirty="0" smtClean="0"/>
              <a:t>hasonló értelmű licit</a:t>
            </a:r>
            <a:r>
              <a:rPr lang="hu-HU" dirty="0" smtClean="0"/>
              <a:t>, ha</a:t>
            </a:r>
          </a:p>
          <a:p>
            <a:pPr lvl="1"/>
            <a:r>
              <a:rPr lang="hu-HU" dirty="0" smtClean="0"/>
              <a:t>Ugyanaz vagy hasonló jelentése van, mint a visszavont licitnek, vagy</a:t>
            </a:r>
          </a:p>
          <a:p>
            <a:pPr lvl="1"/>
            <a:r>
              <a:rPr lang="hu-HU" dirty="0" smtClean="0"/>
              <a:t>Jelentése a visszavont licitnek tulajdonítható jelentések egy részhalmazát tartalmazza, vagy </a:t>
            </a:r>
          </a:p>
          <a:p>
            <a:pPr lvl="1"/>
            <a:r>
              <a:rPr lang="hu-HU" dirty="0" smtClean="0"/>
              <a:t>Ugyanaz a célja (például kérdés vagy relé), mint a visszavont licitnek.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0034" y="185736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2060"/>
                </a:solidFill>
                <a:sym typeface="Symbol"/>
              </a:rPr>
              <a:t>	</a:t>
            </a:r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357686" y="5500702"/>
            <a:ext cx="457203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Nem HÉL. </a:t>
            </a:r>
            <a:r>
              <a:rPr lang="hu-HU" b="1" dirty="0" smtClean="0">
                <a:solidFill>
                  <a:schemeClr val="tx1"/>
                </a:solidFill>
              </a:rPr>
              <a:t>Nem részhalmaz, </a:t>
            </a:r>
            <a:r>
              <a:rPr lang="hu-HU" b="1" dirty="0" smtClean="0">
                <a:solidFill>
                  <a:schemeClr val="tx1"/>
                </a:solidFill>
              </a:rPr>
              <a:t>ö</a:t>
            </a:r>
            <a:r>
              <a:rPr lang="hu-HU" b="1" dirty="0" smtClean="0">
                <a:solidFill>
                  <a:schemeClr val="tx1"/>
                </a:solidFill>
              </a:rPr>
              <a:t>tös </a:t>
            </a:r>
            <a:r>
              <a:rPr lang="hu-HU" b="1" dirty="0" smtClean="0">
                <a:solidFill>
                  <a:schemeClr val="tx1"/>
                </a:solidFill>
              </a:rPr>
              <a:t>pikket a kontra nem ígér.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1000108"/>
            <a:ext cx="4429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….	</a:t>
            </a:r>
            <a:r>
              <a:rPr lang="hu-HU" strike="sngStrike" dirty="0" smtClean="0">
                <a:solidFill>
                  <a:srgbClr val="002060"/>
                </a:solidFill>
              </a:rPr>
              <a:t>1</a:t>
            </a:r>
            <a:r>
              <a:rPr lang="pl-PL" strike="sngStrike" dirty="0" smtClean="0">
                <a:solidFill>
                  <a:srgbClr val="002060"/>
                </a:solidFill>
                <a:sym typeface="Symbol"/>
              </a:rPr>
              <a:t></a:t>
            </a:r>
            <a:endParaRPr lang="hu-HU" strike="sngStrike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2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 </a:t>
            </a:r>
            <a:r>
              <a:rPr lang="hu-HU" dirty="0" smtClean="0">
                <a:solidFill>
                  <a:srgbClr val="002060"/>
                </a:solidFill>
              </a:rPr>
              <a:t>	x</a:t>
            </a: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HÉL vagy nem HÉL?</a:t>
            </a:r>
            <a:endParaRPr lang="hu-H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0034" y="185736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2060"/>
                </a:solidFill>
                <a:sym typeface="Symbol"/>
              </a:rPr>
              <a:t>	</a:t>
            </a:r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357686" y="5500702"/>
            <a:ext cx="457203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HÉL. Még akkor is hasonló jelentés, ha a közbeszóló </a:t>
            </a:r>
            <a:r>
              <a:rPr lang="hu-HU" b="1" dirty="0" smtClean="0">
                <a:solidFill>
                  <a:schemeClr val="tx1"/>
                </a:solidFill>
              </a:rPr>
              <a:t>2NT </a:t>
            </a:r>
            <a:r>
              <a:rPr lang="hu-HU" b="1" dirty="0" smtClean="0">
                <a:solidFill>
                  <a:schemeClr val="tx1"/>
                </a:solidFill>
              </a:rPr>
              <a:t>ilyenkor  16-18.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1000108"/>
            <a:ext cx="4429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2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 </a:t>
            </a:r>
            <a:r>
              <a:rPr lang="hu-HU" dirty="0" smtClean="0">
                <a:solidFill>
                  <a:srgbClr val="002060"/>
                </a:solidFill>
              </a:rPr>
              <a:t>	</a:t>
            </a:r>
            <a:r>
              <a:rPr lang="hu-HU" strike="sngStrike" dirty="0" smtClean="0">
                <a:solidFill>
                  <a:srgbClr val="002060"/>
                </a:solidFill>
              </a:rPr>
              <a:t>1NT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	2NT	</a:t>
            </a: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HÉL vagy nem HÉL?</a:t>
            </a:r>
            <a:endParaRPr lang="hu-H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0034" y="185736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2060"/>
                </a:solidFill>
                <a:sym typeface="Symbol"/>
              </a:rPr>
              <a:t>	</a:t>
            </a:r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357686" y="5500702"/>
            <a:ext cx="457203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UTOLSÓ!!!! - HÉL</a:t>
            </a:r>
            <a:r>
              <a:rPr lang="hu-HU" b="1" dirty="0" smtClean="0">
                <a:solidFill>
                  <a:schemeClr val="tx1"/>
                </a:solidFill>
              </a:rPr>
              <a:t>. Részhalmaz.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1000108"/>
            <a:ext cx="4429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….	</a:t>
            </a:r>
            <a:r>
              <a:rPr lang="hu-HU" strike="sngStrike" dirty="0" smtClean="0">
                <a:solidFill>
                  <a:srgbClr val="002060"/>
                </a:solidFill>
              </a:rPr>
              <a:t>1</a:t>
            </a:r>
            <a:r>
              <a:rPr lang="pl-PL" strike="sngStrike" dirty="0" smtClean="0">
                <a:solidFill>
                  <a:srgbClr val="FF0000"/>
                </a:solidFill>
                <a:sym typeface="Symbol"/>
              </a:rPr>
              <a:t></a:t>
            </a:r>
            <a:endParaRPr lang="hu-HU" strike="sngStrike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2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 </a:t>
            </a:r>
            <a:r>
              <a:rPr lang="hu-HU" dirty="0" smtClean="0">
                <a:solidFill>
                  <a:srgbClr val="002060"/>
                </a:solidFill>
              </a:rPr>
              <a:t>	3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</a:t>
            </a:r>
            <a:endParaRPr lang="hu-HU" dirty="0" smtClean="0">
              <a:solidFill>
                <a:srgbClr val="002060"/>
              </a:solidFill>
            </a:endParaRP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HÉL vagy nem HÉL?</a:t>
            </a:r>
            <a:endParaRPr lang="hu-H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példaparti</a:t>
            </a:r>
            <a:endParaRPr lang="hu-HU" dirty="0"/>
          </a:p>
        </p:txBody>
      </p:sp>
      <p:pic>
        <p:nvPicPr>
          <p:cNvPr id="4" name="Tartalom helye 3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928802"/>
            <a:ext cx="2295144" cy="1856232"/>
          </a:xfrm>
        </p:spPr>
      </p:pic>
      <p:sp>
        <p:nvSpPr>
          <p:cNvPr id="6" name="Szövegdoboz 5"/>
          <p:cNvSpPr txBox="1"/>
          <p:nvPr/>
        </p:nvSpPr>
        <p:spPr>
          <a:xfrm>
            <a:off x="3428992" y="1928802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</a:t>
            </a:r>
            <a:r>
              <a:rPr lang="hu-HU" dirty="0" smtClean="0">
                <a:solidFill>
                  <a:srgbClr val="002060"/>
                </a:solidFill>
              </a:rPr>
              <a:t>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2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</a:t>
            </a:r>
            <a:r>
              <a:rPr lang="hu-HU" dirty="0" smtClean="0">
                <a:solidFill>
                  <a:srgbClr val="002060"/>
                </a:solidFill>
                <a:sym typeface="Symbol"/>
              </a:rPr>
              <a:t>	</a:t>
            </a:r>
            <a:r>
              <a:rPr lang="hu-HU" dirty="0" smtClean="0">
                <a:solidFill>
                  <a:srgbClr val="002060"/>
                </a:solidFill>
                <a:sym typeface="Symbol"/>
              </a:rPr>
              <a:t>2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</a:t>
            </a:r>
            <a:endParaRPr lang="hu-HU" dirty="0" smtClean="0">
              <a:solidFill>
                <a:srgbClr val="002060"/>
              </a:solidFill>
            </a:endParaRPr>
          </a:p>
          <a:p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5500702"/>
            <a:ext cx="4572032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Kelet szándéka: káróval közbeszólni. 3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</a:t>
            </a:r>
            <a:r>
              <a:rPr lang="hu-HU" b="1" dirty="0" smtClean="0">
                <a:solidFill>
                  <a:schemeClr val="tx1"/>
                </a:solidFill>
              </a:rPr>
              <a:t> ok (27B1a  miatt!), </a:t>
            </a:r>
            <a:r>
              <a:rPr lang="hu-HU" b="1" dirty="0" smtClean="0">
                <a:solidFill>
                  <a:schemeClr val="tx1"/>
                </a:solidFill>
              </a:rPr>
              <a:t>más módosítás </a:t>
            </a:r>
            <a:r>
              <a:rPr lang="hu-HU" b="1" dirty="0" smtClean="0">
                <a:solidFill>
                  <a:schemeClr val="tx1"/>
                </a:solidFill>
              </a:rPr>
              <a:t>esetén partner  végig passzol. </a:t>
            </a:r>
            <a:endParaRPr lang="hu-H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</a:t>
            </a:r>
            <a:r>
              <a:rPr lang="hu-HU" dirty="0" smtClean="0"/>
              <a:t>. példaparti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3428992" y="1928802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</a:t>
            </a:r>
            <a:r>
              <a:rPr lang="hu-HU" dirty="0" smtClean="0">
                <a:solidFill>
                  <a:srgbClr val="002060"/>
                </a:solidFill>
              </a:rPr>
              <a:t>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	2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</a:t>
            </a:r>
            <a:r>
              <a:rPr lang="hu-HU" dirty="0" smtClean="0">
                <a:solidFill>
                  <a:srgbClr val="002060"/>
                </a:solidFill>
                <a:sym typeface="Symbol"/>
              </a:rPr>
              <a:t>	</a:t>
            </a:r>
            <a:r>
              <a:rPr lang="hu-HU" dirty="0" smtClean="0">
                <a:solidFill>
                  <a:srgbClr val="002060"/>
                </a:solidFill>
                <a:sym typeface="Symbol"/>
              </a:rPr>
              <a:t>2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</a:t>
            </a:r>
            <a:endParaRPr lang="hu-HU" dirty="0" smtClean="0">
              <a:solidFill>
                <a:srgbClr val="002060"/>
              </a:solidFill>
            </a:endParaRPr>
          </a:p>
          <a:p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5500702"/>
            <a:ext cx="4572032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Dél szándéka: multival indulni. </a:t>
            </a:r>
            <a:r>
              <a:rPr lang="hu-HU" b="1" dirty="0" smtClean="0">
                <a:solidFill>
                  <a:schemeClr val="tx1"/>
                </a:solidFill>
              </a:rPr>
              <a:t>Nincs HÉL, kivéve </a:t>
            </a:r>
            <a:r>
              <a:rPr lang="hu-HU" b="1" dirty="0" smtClean="0">
                <a:solidFill>
                  <a:schemeClr val="tx1"/>
                </a:solidFill>
              </a:rPr>
              <a:t>ha bebizonyítják</a:t>
            </a:r>
            <a:r>
              <a:rPr lang="hu-HU" b="1" dirty="0" smtClean="0">
                <a:solidFill>
                  <a:schemeClr val="tx1"/>
                </a:solidFill>
              </a:rPr>
              <a:t>, hogy a 2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 </a:t>
            </a:r>
            <a:r>
              <a:rPr lang="hu-HU" b="1" dirty="0" err="1" smtClean="0">
                <a:solidFill>
                  <a:schemeClr val="tx1"/>
                </a:solidFill>
              </a:rPr>
              <a:t>-re</a:t>
            </a:r>
            <a:r>
              <a:rPr lang="hu-HU" b="1" dirty="0" smtClean="0">
                <a:solidFill>
                  <a:schemeClr val="tx1"/>
                </a:solidFill>
              </a:rPr>
              <a:t> a 3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hu-HU" b="1" dirty="0" smtClean="0">
                <a:solidFill>
                  <a:schemeClr val="tx1"/>
                </a:solidFill>
              </a:rPr>
              <a:t> gyenge, és </a:t>
            </a:r>
            <a:r>
              <a:rPr lang="hu-HU" b="1" dirty="0" err="1" smtClean="0">
                <a:solidFill>
                  <a:schemeClr val="tx1"/>
                </a:solidFill>
              </a:rPr>
              <a:t>bellben</a:t>
            </a:r>
            <a:r>
              <a:rPr lang="hu-HU" b="1" dirty="0" smtClean="0">
                <a:solidFill>
                  <a:schemeClr val="tx1"/>
                </a:solidFill>
              </a:rPr>
              <a:t> ez elég hozzá.</a:t>
            </a:r>
            <a:r>
              <a:rPr lang="hu-HU" b="1" dirty="0" smtClean="0">
                <a:solidFill>
                  <a:schemeClr val="tx1"/>
                </a:solidFill>
              </a:rPr>
              <a:t> </a:t>
            </a:r>
            <a:endParaRPr lang="hu-HU" b="1" dirty="0">
              <a:solidFill>
                <a:schemeClr val="tx1"/>
              </a:solidFill>
            </a:endParaRPr>
          </a:p>
        </p:txBody>
      </p:sp>
      <p:pic>
        <p:nvPicPr>
          <p:cNvPr id="9" name="Tartalom helye 8" descr="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2071678"/>
            <a:ext cx="2286000" cy="1850136"/>
          </a:xfr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 példaparti</a:t>
            </a:r>
            <a:endParaRPr lang="hu-HU" dirty="0"/>
          </a:p>
        </p:txBody>
      </p:sp>
      <p:pic>
        <p:nvPicPr>
          <p:cNvPr id="4" name="Tartalom helye 3" descr="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2143116"/>
            <a:ext cx="2276856" cy="1850136"/>
          </a:xfrm>
        </p:spPr>
      </p:pic>
      <p:sp>
        <p:nvSpPr>
          <p:cNvPr id="5" name="Szövegdoboz 4"/>
          <p:cNvSpPr txBox="1"/>
          <p:nvPr/>
        </p:nvSpPr>
        <p:spPr>
          <a:xfrm>
            <a:off x="3428992" y="2143116"/>
            <a:ext cx="4429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</a:t>
            </a:r>
            <a:r>
              <a:rPr lang="hu-HU" dirty="0" smtClean="0">
                <a:solidFill>
                  <a:srgbClr val="002060"/>
                </a:solidFill>
              </a:rPr>
              <a:t>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	</a:t>
            </a:r>
            <a:r>
              <a:rPr lang="hu-HU" dirty="0" smtClean="0">
                <a:solidFill>
                  <a:srgbClr val="002060"/>
                </a:solidFill>
                <a:sym typeface="Symbol"/>
              </a:rPr>
              <a:t>	1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 </a:t>
            </a:r>
            <a:r>
              <a:rPr lang="hu-HU" dirty="0" smtClean="0">
                <a:solidFill>
                  <a:srgbClr val="002060"/>
                </a:solidFill>
                <a:sym typeface="Symbol"/>
              </a:rPr>
              <a:t>	passz</a:t>
            </a:r>
          </a:p>
          <a:p>
            <a:r>
              <a:rPr lang="hu-HU" dirty="0" smtClean="0">
                <a:solidFill>
                  <a:srgbClr val="002060"/>
                </a:solidFill>
                <a:sym typeface="Symbol"/>
              </a:rPr>
              <a:t>x</a:t>
            </a:r>
            <a:endParaRPr lang="hu-HU" dirty="0" smtClean="0">
              <a:solidFill>
                <a:srgbClr val="002060"/>
              </a:solidFill>
            </a:endParaRPr>
          </a:p>
          <a:p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5500702"/>
            <a:ext cx="4572032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Észak információs kontrát akart adni az ellenfél 1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</a:t>
            </a:r>
            <a:r>
              <a:rPr lang="hu-HU" b="1" dirty="0" err="1" smtClean="0">
                <a:solidFill>
                  <a:schemeClr val="tx1"/>
                </a:solidFill>
              </a:rPr>
              <a:t>-jére</a:t>
            </a:r>
            <a:r>
              <a:rPr lang="hu-HU" b="1" dirty="0" smtClean="0">
                <a:solidFill>
                  <a:schemeClr val="tx1"/>
                </a:solidFill>
              </a:rPr>
              <a:t>. Nem ez a pont, hanem L36 – a partner végig passzol.</a:t>
            </a:r>
            <a:endParaRPr lang="hu-H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4</a:t>
            </a:r>
            <a:r>
              <a:rPr lang="hu-HU" dirty="0" smtClean="0"/>
              <a:t>. példaparti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3428992" y="2143116"/>
            <a:ext cx="4429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</a:t>
            </a:r>
            <a:r>
              <a:rPr lang="hu-HU" dirty="0" smtClean="0">
                <a:solidFill>
                  <a:srgbClr val="002060"/>
                </a:solidFill>
              </a:rPr>
              <a:t>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	</a:t>
            </a:r>
            <a:r>
              <a:rPr lang="hu-HU" dirty="0" smtClean="0">
                <a:solidFill>
                  <a:srgbClr val="002060"/>
                </a:solidFill>
                <a:sym typeface="Symbol"/>
              </a:rPr>
              <a:t>	</a:t>
            </a:r>
            <a:r>
              <a:rPr lang="hu-HU" strike="sngStrike" dirty="0" smtClean="0">
                <a:solidFill>
                  <a:srgbClr val="002060"/>
                </a:solidFill>
                <a:sym typeface="Symbol"/>
              </a:rPr>
              <a:t>1</a:t>
            </a:r>
            <a:r>
              <a:rPr lang="pl-PL" strike="sngStrike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hu-HU" dirty="0" smtClean="0">
                <a:solidFill>
                  <a:srgbClr val="002060"/>
                </a:solidFill>
                <a:sym typeface="Symbol"/>
              </a:rPr>
              <a:t>	1NT</a:t>
            </a:r>
          </a:p>
          <a:p>
            <a:r>
              <a:rPr lang="hu-HU" dirty="0" smtClean="0">
                <a:solidFill>
                  <a:srgbClr val="002060"/>
                </a:solidFill>
                <a:sym typeface="Symbol"/>
              </a:rPr>
              <a:t>p</a:t>
            </a:r>
            <a:r>
              <a:rPr lang="hu-HU" dirty="0" smtClean="0">
                <a:solidFill>
                  <a:srgbClr val="002060"/>
                </a:solidFill>
                <a:sym typeface="Symbol"/>
              </a:rPr>
              <a:t>assz	3NT	passz	</a:t>
            </a:r>
            <a:r>
              <a:rPr lang="hu-HU" dirty="0" err="1" smtClean="0">
                <a:solidFill>
                  <a:srgbClr val="002060"/>
                </a:solidFill>
                <a:sym typeface="Symbol"/>
              </a:rPr>
              <a:t>passz</a:t>
            </a:r>
            <a:endParaRPr lang="hu-HU" dirty="0" smtClean="0">
              <a:solidFill>
                <a:srgbClr val="002060"/>
              </a:solidFill>
              <a:sym typeface="Symbol"/>
            </a:endParaRPr>
          </a:p>
          <a:p>
            <a:r>
              <a:rPr lang="hu-HU" dirty="0" smtClean="0">
                <a:solidFill>
                  <a:srgbClr val="002060"/>
                </a:solidFill>
                <a:sym typeface="Symbol"/>
              </a:rPr>
              <a:t>passz</a:t>
            </a:r>
            <a:endParaRPr lang="hu-HU" dirty="0" smtClean="0">
              <a:solidFill>
                <a:srgbClr val="002060"/>
              </a:solidFill>
            </a:endParaRPr>
          </a:p>
          <a:p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2643174" y="5500702"/>
            <a:ext cx="621510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A kőr indulást megtiltva a pikk indulás még mindig UI északnak. Megkérdezünk 5 embert, hogy mivel indulna, ha a kőr le lenne tiltva – ha mindenki pikkel, marad az eredmény, de ha van </a:t>
            </a:r>
            <a:r>
              <a:rPr lang="hu-HU" b="1" dirty="0" smtClean="0">
                <a:solidFill>
                  <a:schemeClr val="tx1"/>
                </a:solidFill>
              </a:rPr>
              <a:t>logikus </a:t>
            </a:r>
            <a:r>
              <a:rPr lang="hu-HU" b="1" dirty="0" err="1" smtClean="0">
                <a:solidFill>
                  <a:schemeClr val="tx1"/>
                </a:solidFill>
              </a:rPr>
              <a:t>alternetíva</a:t>
            </a:r>
            <a:r>
              <a:rPr lang="hu-HU" b="1" dirty="0" smtClean="0">
                <a:solidFill>
                  <a:schemeClr val="tx1"/>
                </a:solidFill>
              </a:rPr>
              <a:t>, akkor 3NT +1.</a:t>
            </a:r>
            <a:endParaRPr lang="hu-HU" b="1" dirty="0">
              <a:solidFill>
                <a:schemeClr val="tx1"/>
              </a:solidFill>
            </a:endParaRPr>
          </a:p>
        </p:txBody>
      </p:sp>
      <p:pic>
        <p:nvPicPr>
          <p:cNvPr id="8" name="Tartalom helye 7" descr="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2285992"/>
            <a:ext cx="2282952" cy="1850136"/>
          </a:xfrm>
        </p:spPr>
      </p:pic>
      <p:sp>
        <p:nvSpPr>
          <p:cNvPr id="9" name="Szövegdoboz 8"/>
          <p:cNvSpPr txBox="1"/>
          <p:nvPr/>
        </p:nvSpPr>
        <p:spPr>
          <a:xfrm>
            <a:off x="3428992" y="3571876"/>
            <a:ext cx="5214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Nyugat megtiltja a kőr indulást. Észak a 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hu-HU" dirty="0" smtClean="0"/>
              <a:t>10-essel indul, ütésben marad, és (mivel még mindig nem h</a:t>
            </a:r>
            <a:r>
              <a:rPr lang="hu-HU" dirty="0" smtClean="0"/>
              <a:t>í</a:t>
            </a:r>
            <a:r>
              <a:rPr lang="hu-HU" dirty="0" smtClean="0"/>
              <a:t>vhat kőrt), folytatja. A harmadik pikket nyugat üti, és treff ász-treff </a:t>
            </a:r>
            <a:r>
              <a:rPr lang="hu-HU" dirty="0" err="1" smtClean="0"/>
              <a:t>impasszt</a:t>
            </a:r>
            <a:r>
              <a:rPr lang="hu-HU" dirty="0" smtClean="0"/>
              <a:t> ad – hét bukás.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5</a:t>
            </a:r>
            <a:r>
              <a:rPr lang="hu-HU" dirty="0" smtClean="0"/>
              <a:t>. példaparti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3428992" y="2143116"/>
            <a:ext cx="4429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</a:t>
            </a:r>
            <a:r>
              <a:rPr lang="hu-HU" dirty="0" smtClean="0">
                <a:solidFill>
                  <a:srgbClr val="002060"/>
                </a:solidFill>
              </a:rPr>
              <a:t>Nyugat</a:t>
            </a:r>
          </a:p>
          <a:p>
            <a:r>
              <a:rPr lang="hu-HU" dirty="0" smtClean="0">
                <a:solidFill>
                  <a:srgbClr val="002060"/>
                </a:solidFill>
                <a:sym typeface="Symbol"/>
              </a:rPr>
              <a:t>1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 </a:t>
            </a:r>
            <a:r>
              <a:rPr lang="hu-HU" dirty="0" smtClean="0">
                <a:solidFill>
                  <a:srgbClr val="002060"/>
                </a:solidFill>
                <a:sym typeface="Symbol"/>
              </a:rPr>
              <a:t>	x/3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hu-HU" dirty="0" smtClean="0">
                <a:solidFill>
                  <a:srgbClr val="002060"/>
                </a:solidFill>
                <a:sym typeface="Symbol"/>
              </a:rPr>
              <a:t>		</a:t>
            </a:r>
          </a:p>
          <a:p>
            <a:endParaRPr lang="hu-HU" dirty="0" smtClean="0">
              <a:solidFill>
                <a:srgbClr val="002060"/>
              </a:solidFill>
            </a:endParaRPr>
          </a:p>
          <a:p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5500702"/>
            <a:ext cx="457203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Kelet a </a:t>
            </a:r>
            <a:r>
              <a:rPr lang="hu-HU" b="1" dirty="0" err="1" smtClean="0">
                <a:solidFill>
                  <a:schemeClr val="tx1"/>
                </a:solidFill>
              </a:rPr>
              <a:t>STOP-ot</a:t>
            </a:r>
            <a:r>
              <a:rPr lang="hu-HU" b="1" dirty="0" smtClean="0">
                <a:solidFill>
                  <a:schemeClr val="tx1"/>
                </a:solidFill>
              </a:rPr>
              <a:t> akarta kirakni. Hagyjuk neki.</a:t>
            </a:r>
            <a:endParaRPr lang="hu-HU" b="1" dirty="0">
              <a:solidFill>
                <a:schemeClr val="tx1"/>
              </a:solidFill>
            </a:endParaRPr>
          </a:p>
        </p:txBody>
      </p:sp>
      <p:pic>
        <p:nvPicPr>
          <p:cNvPr id="8" name="Tartalom helye 7" descr="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2285992"/>
            <a:ext cx="2289048" cy="1840992"/>
          </a:xfr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6</a:t>
            </a:r>
            <a:r>
              <a:rPr lang="hu-HU" dirty="0" smtClean="0"/>
              <a:t>. példaparti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3428992" y="2143116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</a:t>
            </a:r>
            <a:r>
              <a:rPr lang="hu-HU" dirty="0" smtClean="0">
                <a:solidFill>
                  <a:srgbClr val="002060"/>
                </a:solidFill>
              </a:rPr>
              <a:t>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	</a:t>
            </a:r>
            <a:r>
              <a:rPr lang="hu-HU" dirty="0" smtClean="0">
                <a:solidFill>
                  <a:srgbClr val="002060"/>
                </a:solidFill>
                <a:sym typeface="Symbol"/>
              </a:rPr>
              <a:t>		</a:t>
            </a:r>
            <a:r>
              <a:rPr lang="hu-HU" strike="sngStrike" dirty="0" smtClean="0">
                <a:solidFill>
                  <a:srgbClr val="002060"/>
                </a:solidFill>
                <a:sym typeface="Symbol"/>
              </a:rPr>
              <a:t>1</a:t>
            </a:r>
            <a:r>
              <a:rPr lang="pl-PL" strike="sngStrike" dirty="0" smtClean="0">
                <a:solidFill>
                  <a:srgbClr val="FF0000"/>
                </a:solidFill>
                <a:sym typeface="Symbol"/>
              </a:rPr>
              <a:t></a:t>
            </a:r>
            <a:endParaRPr lang="hu-HU" strike="sngStrike" dirty="0" smtClean="0">
              <a:solidFill>
                <a:srgbClr val="002060"/>
              </a:solidFill>
              <a:sym typeface="Symbol"/>
            </a:endParaRPr>
          </a:p>
          <a:p>
            <a:r>
              <a:rPr lang="hu-HU" dirty="0" smtClean="0">
                <a:solidFill>
                  <a:srgbClr val="002060"/>
                </a:solidFill>
                <a:sym typeface="Symbol"/>
              </a:rPr>
              <a:t>	1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 </a:t>
            </a:r>
            <a:r>
              <a:rPr lang="hu-HU" dirty="0" smtClean="0">
                <a:solidFill>
                  <a:srgbClr val="002060"/>
                </a:solidFill>
                <a:sym typeface="Symbol"/>
              </a:rPr>
              <a:t>	1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 </a:t>
            </a:r>
            <a:r>
              <a:rPr lang="hu-HU" dirty="0" smtClean="0">
                <a:solidFill>
                  <a:srgbClr val="002060"/>
                </a:solidFill>
                <a:sym typeface="Symbol"/>
              </a:rPr>
              <a:t>	</a:t>
            </a:r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5500702"/>
            <a:ext cx="457203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Az A esetben HÉL, a többiben nem.</a:t>
            </a:r>
            <a:endParaRPr lang="hu-HU" b="1" dirty="0">
              <a:solidFill>
                <a:schemeClr val="tx1"/>
              </a:solidFill>
            </a:endParaRPr>
          </a:p>
        </p:txBody>
      </p:sp>
      <p:pic>
        <p:nvPicPr>
          <p:cNvPr id="8" name="Tartalom helye 7" descr="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2285992"/>
            <a:ext cx="2286000" cy="1844040"/>
          </a:xfrm>
        </p:spPr>
      </p:pic>
      <p:sp>
        <p:nvSpPr>
          <p:cNvPr id="9" name="Szövegdoboz 8"/>
          <p:cNvSpPr txBox="1"/>
          <p:nvPr/>
        </p:nvSpPr>
        <p:spPr>
          <a:xfrm>
            <a:off x="3500430" y="3429000"/>
            <a:ext cx="4357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K-Ny rendszerében:</a:t>
            </a:r>
          </a:p>
          <a:p>
            <a:pPr marL="342900" indent="-342900">
              <a:buAutoNum type="alphaUcPeriod"/>
            </a:pPr>
            <a:r>
              <a:rPr lang="hu-HU" dirty="0" smtClean="0"/>
              <a:t>A 2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hu-HU" dirty="0" smtClean="0"/>
              <a:t> kőr fitt és GF</a:t>
            </a:r>
          </a:p>
          <a:p>
            <a:pPr marL="342900" indent="-342900">
              <a:buAutoNum type="alphaUcPeriod"/>
            </a:pPr>
            <a:r>
              <a:rPr lang="hu-HU" dirty="0" smtClean="0"/>
              <a:t>A 2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hu-HU" dirty="0" smtClean="0"/>
              <a:t> kőr fitt és </a:t>
            </a:r>
            <a:r>
              <a:rPr lang="hu-HU" dirty="0" err="1" smtClean="0"/>
              <a:t>invit</a:t>
            </a:r>
            <a:r>
              <a:rPr lang="hu-HU" dirty="0" smtClean="0"/>
              <a:t>+</a:t>
            </a:r>
          </a:p>
          <a:p>
            <a:pPr marL="342900" indent="-342900">
              <a:buAutoNum type="alphaUcPeriod"/>
            </a:pPr>
            <a:r>
              <a:rPr lang="hu-HU" dirty="0" smtClean="0"/>
              <a:t>A 2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hu-HU" dirty="0" smtClean="0"/>
              <a:t> bármilyen erős lap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van, ha HÉL van?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Ha valaki egy elégtelen vagy soron k</a:t>
            </a:r>
            <a:r>
              <a:rPr lang="hu-HU" dirty="0" smtClean="0"/>
              <a:t>í</a:t>
            </a:r>
            <a:r>
              <a:rPr lang="hu-HU" dirty="0" smtClean="0"/>
              <a:t>vüli licitet hasonló értelmű licittel helyettes</a:t>
            </a:r>
            <a:r>
              <a:rPr lang="hu-HU" dirty="0" smtClean="0"/>
              <a:t>í</a:t>
            </a:r>
            <a:r>
              <a:rPr lang="hu-HU" dirty="0" smtClean="0"/>
              <a:t>t, akkor nincs semmi büntetés.</a:t>
            </a:r>
          </a:p>
          <a:p>
            <a:r>
              <a:rPr lang="hu-HU" dirty="0" smtClean="0"/>
              <a:t>Ha nem – a szokásos eljárás, partner egyszer/végig passzol, és 26B h</a:t>
            </a:r>
            <a:r>
              <a:rPr lang="hu-HU" dirty="0" smtClean="0"/>
              <a:t>í</a:t>
            </a:r>
            <a:r>
              <a:rPr lang="hu-HU" dirty="0" smtClean="0"/>
              <a:t>vási büntetései élnek.</a:t>
            </a:r>
          </a:p>
          <a:p>
            <a:r>
              <a:rPr lang="hu-HU" dirty="0" smtClean="0"/>
              <a:t>23C - Még ha HÉL is volt, akkor is meg kell nézni, hogy ez a vonal szerzett-e előnyt a szabálytalanság által. Tipikus példa, ha a másik kézbe kerülő felvétel onnan bukhatatlan – ekkor módos</a:t>
            </a:r>
            <a:r>
              <a:rPr lang="hu-HU" dirty="0" smtClean="0"/>
              <a:t>í</a:t>
            </a:r>
            <a:r>
              <a:rPr lang="hu-HU" dirty="0" smtClean="0"/>
              <a:t>tjuk az eredményt.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Alkalmazás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A cél: minél kevesebb kényszerített passz, minél több normálisan lejátszható parti.</a:t>
            </a:r>
          </a:p>
          <a:p>
            <a:r>
              <a:rPr lang="hu-HU" dirty="0" smtClean="0"/>
              <a:t>Használat: L27 – elégtelen licit, és L29-30-31-32, soron kívüli licit.</a:t>
            </a:r>
          </a:p>
          <a:p>
            <a:r>
              <a:rPr lang="hu-HU" dirty="0" smtClean="0"/>
              <a:t>Ugyanaz vagy hasonló jelentés: nem kell pontosan ugyanazt a jelentést várni.</a:t>
            </a:r>
          </a:p>
          <a:p>
            <a:r>
              <a:rPr lang="hu-HU" dirty="0" smtClean="0"/>
              <a:t>…tulajdonítható…: meg kell tudni, milyen jelentés tulajdonítható a visszavont licitnek. Ha ez mindenkinek világos az asztalnál, akkor ez jó lesz, ha nem, akkor kérdezzük meg a licitáló szándékát!</a:t>
            </a:r>
          </a:p>
          <a:p>
            <a:r>
              <a:rPr lang="hu-HU" dirty="0" smtClean="0"/>
              <a:t>…részhalmazát tartalmazza…: a partnernek ne legyen olyan információja, amit a visszavont licitből tudhat csak.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Eljárás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Ha licitáltak az elégtelen/soron k</a:t>
            </a:r>
            <a:r>
              <a:rPr lang="hu-HU" dirty="0" smtClean="0"/>
              <a:t>í</a:t>
            </a:r>
            <a:r>
              <a:rPr lang="hu-HU" dirty="0" smtClean="0"/>
              <a:t>vüli licit után:</a:t>
            </a:r>
          </a:p>
          <a:p>
            <a:pPr lvl="1"/>
            <a:r>
              <a:rPr lang="hu-HU" dirty="0" smtClean="0"/>
              <a:t>Arra licitáltak: elfogadták, megy tovább.</a:t>
            </a:r>
          </a:p>
          <a:p>
            <a:pPr lvl="1"/>
            <a:r>
              <a:rPr lang="hu-HU" dirty="0" smtClean="0"/>
              <a:t>Soron lévő játékos licitált, mert ő jött: 28B, és van 16C2!</a:t>
            </a:r>
          </a:p>
          <a:p>
            <a:r>
              <a:rPr lang="hu-HU" dirty="0" smtClean="0"/>
              <a:t>Ha nem: STOP! Senki ne csináljon semmit, az egész asztalnak el kell magyarázni a lehetőségeket!</a:t>
            </a:r>
          </a:p>
          <a:p>
            <a:r>
              <a:rPr lang="hu-HU" dirty="0" smtClean="0"/>
              <a:t>Ki kell der</a:t>
            </a:r>
            <a:r>
              <a:rPr lang="hu-HU" dirty="0" smtClean="0"/>
              <a:t>í</a:t>
            </a:r>
            <a:r>
              <a:rPr lang="hu-HU" dirty="0" smtClean="0"/>
              <a:t>teni, hogy a hibás licitnek milyen jelentés tulajdon</a:t>
            </a:r>
            <a:r>
              <a:rPr lang="hu-HU" dirty="0" smtClean="0"/>
              <a:t>í</a:t>
            </a:r>
            <a:r>
              <a:rPr lang="hu-HU" dirty="0" smtClean="0"/>
              <a:t>tható. Nézd meg a licitáló lapját, konvenciókártyáját, és kérdezd meg, mit akart (ne az asztalnál, h</a:t>
            </a:r>
            <a:r>
              <a:rPr lang="hu-HU" dirty="0" smtClean="0"/>
              <a:t>í</a:t>
            </a:r>
            <a:r>
              <a:rPr lang="hu-HU" dirty="0" smtClean="0"/>
              <a:t>vd félre!). Kérdezd meg, hogy a szabályos licitjei mit jelentenének ebben a helyzetben.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Eljárás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Mondd el a licitálónak (még mindig az asztaltól távol) hogy milyen licitjének mi lesz a </a:t>
            </a:r>
            <a:r>
              <a:rPr lang="hu-HU" dirty="0" smtClean="0"/>
              <a:t>következménye.</a:t>
            </a:r>
          </a:p>
          <a:p>
            <a:r>
              <a:rPr lang="hu-HU" dirty="0" smtClean="0"/>
              <a:t>Menjetek vissza az asztalhoz. Most ajánld fel a soron lévőnek, hogy elfogadhatja, vagy ha nem, akkor mi történik, ha a hibázó játékos </a:t>
            </a:r>
            <a:r>
              <a:rPr lang="hu-HU" dirty="0" err="1" smtClean="0"/>
              <a:t>HÉL-et</a:t>
            </a:r>
            <a:r>
              <a:rPr lang="hu-HU" dirty="0" smtClean="0"/>
              <a:t> licitál, és mi van, ha nem – de azt ne mondd el, hogy milyen liciteket fogadsz el.</a:t>
            </a:r>
          </a:p>
          <a:p>
            <a:r>
              <a:rPr lang="hu-HU" dirty="0" smtClean="0"/>
              <a:t>Hagyd őket játszani, de figyeld, hogy nem kell-e alkalmazni a 23C-t.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0034" y="185736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2060"/>
                </a:solidFill>
                <a:sym typeface="Symbol"/>
              </a:rPr>
              <a:t>	</a:t>
            </a:r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857488" y="5500702"/>
            <a:ext cx="607223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Nem HÉL. Egy indulásnak és egy </a:t>
            </a:r>
            <a:r>
              <a:rPr lang="hu-HU" b="1" dirty="0" err="1" smtClean="0">
                <a:solidFill>
                  <a:schemeClr val="tx1"/>
                </a:solidFill>
              </a:rPr>
              <a:t>infokontrának</a:t>
            </a:r>
            <a:r>
              <a:rPr lang="hu-HU" b="1" dirty="0" smtClean="0">
                <a:solidFill>
                  <a:schemeClr val="tx1"/>
                </a:solidFill>
              </a:rPr>
              <a:t> nem ugyanaz vagy hasonló a jelentése; lehet benne több treff mint káró, tehát nem részhalmaza az 1d-nak, és nem ugyanaz a célja sem. 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1000108"/>
            <a:ext cx="4429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….	</a:t>
            </a:r>
            <a:r>
              <a:rPr lang="hu-HU" strike="sngStrike" dirty="0" smtClean="0">
                <a:solidFill>
                  <a:srgbClr val="002060"/>
                </a:solidFill>
              </a:rPr>
              <a:t>1</a:t>
            </a:r>
            <a:r>
              <a:rPr lang="pl-PL" strike="sngStrike" dirty="0" smtClean="0">
                <a:solidFill>
                  <a:srgbClr val="FF0000"/>
                </a:solidFill>
                <a:sym typeface="Symbol"/>
              </a:rPr>
              <a:t></a:t>
            </a:r>
            <a:r>
              <a:rPr lang="pl-PL" strike="sngStrike" dirty="0" smtClean="0">
                <a:solidFill>
                  <a:srgbClr val="002060"/>
                </a:solidFill>
                <a:sym typeface="Symbol"/>
              </a:rPr>
              <a:t> </a:t>
            </a:r>
            <a:r>
              <a:rPr lang="hu-HU" dirty="0" smtClean="0">
                <a:solidFill>
                  <a:srgbClr val="002060"/>
                </a:solidFill>
              </a:rPr>
              <a:t>	</a:t>
            </a:r>
            <a:endParaRPr lang="hu-HU" dirty="0" smtClean="0">
              <a:solidFill>
                <a:srgbClr val="FF000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1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 </a:t>
            </a:r>
            <a:r>
              <a:rPr lang="hu-HU" dirty="0" smtClean="0">
                <a:solidFill>
                  <a:srgbClr val="002060"/>
                </a:solidFill>
              </a:rPr>
              <a:t>	x</a:t>
            </a: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HÉL vagy nem HÉL?</a:t>
            </a:r>
            <a:endParaRPr lang="hu-H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0034" y="185736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2060"/>
                </a:solidFill>
                <a:sym typeface="Symbol"/>
              </a:rPr>
              <a:t>	</a:t>
            </a:r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857488" y="5500702"/>
            <a:ext cx="607223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Nem HÉL. Mint az előbb.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1000108"/>
            <a:ext cx="4429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1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 </a:t>
            </a:r>
            <a:r>
              <a:rPr lang="hu-HU" dirty="0" smtClean="0">
                <a:solidFill>
                  <a:srgbClr val="002060"/>
                </a:solidFill>
              </a:rPr>
              <a:t>	</a:t>
            </a:r>
            <a:r>
              <a:rPr lang="hu-HU" strike="sngStrike" dirty="0" smtClean="0">
                <a:solidFill>
                  <a:srgbClr val="002060"/>
                </a:solidFill>
              </a:rPr>
              <a:t>1</a:t>
            </a:r>
            <a:r>
              <a:rPr lang="pl-PL" strike="sngStrike" dirty="0" smtClean="0">
                <a:solidFill>
                  <a:srgbClr val="FF0000"/>
                </a:solidFill>
                <a:sym typeface="Symbol"/>
              </a:rPr>
              <a:t></a:t>
            </a:r>
            <a:r>
              <a:rPr lang="pl-PL" strike="sngStrike" dirty="0" smtClean="0">
                <a:solidFill>
                  <a:srgbClr val="002060"/>
                </a:solidFill>
                <a:sym typeface="Symbol"/>
              </a:rPr>
              <a:t> </a:t>
            </a:r>
            <a:r>
              <a:rPr lang="hu-HU" dirty="0" smtClean="0">
                <a:solidFill>
                  <a:srgbClr val="002060"/>
                </a:solidFill>
              </a:rPr>
              <a:t>	</a:t>
            </a:r>
            <a:endParaRPr lang="hu-HU" dirty="0" smtClean="0">
              <a:solidFill>
                <a:srgbClr val="FF000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1</a:t>
            </a:r>
            <a:r>
              <a:rPr lang="pl-PL" dirty="0" smtClean="0">
                <a:solidFill>
                  <a:srgbClr val="FF0000"/>
                </a:solidFill>
                <a:sym typeface="Symbol"/>
              </a:rPr>
              <a:t> </a:t>
            </a:r>
            <a:r>
              <a:rPr lang="hu-HU" dirty="0" smtClean="0">
                <a:solidFill>
                  <a:srgbClr val="002060"/>
                </a:solidFill>
              </a:rPr>
              <a:t>	x</a:t>
            </a: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HÉL vagy nem HÉL?</a:t>
            </a:r>
            <a:endParaRPr lang="hu-H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0034" y="185736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2060"/>
                </a:solidFill>
                <a:sym typeface="Symbol"/>
              </a:rPr>
              <a:t>	</a:t>
            </a:r>
            <a:endParaRPr lang="hu-HU" dirty="0" smtClean="0">
              <a:solidFill>
                <a:srgbClr val="00206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357686" y="5500702"/>
            <a:ext cx="457203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HÉL. Részhalmaz. Bár  az erő kérdéses, de ha a </a:t>
            </a:r>
            <a:r>
              <a:rPr lang="hu-HU" b="1" dirty="0" smtClean="0">
                <a:solidFill>
                  <a:schemeClr val="tx1"/>
                </a:solidFill>
              </a:rPr>
              <a:t>2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hu-HU" b="1" dirty="0" smtClean="0">
                <a:solidFill>
                  <a:schemeClr val="tx1"/>
                </a:solidFill>
              </a:rPr>
              <a:t> </a:t>
            </a:r>
            <a:r>
              <a:rPr lang="hu-HU" b="1" dirty="0" smtClean="0">
                <a:solidFill>
                  <a:schemeClr val="tx1"/>
                </a:solidFill>
              </a:rPr>
              <a:t>nem konstruktív, akkor OK.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6248" y="1000108"/>
            <a:ext cx="4429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Észak	Kelet	Dél	Nyugat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….	</a:t>
            </a:r>
            <a:r>
              <a:rPr lang="hu-HU" strike="sngStrike" dirty="0" smtClean="0">
                <a:solidFill>
                  <a:srgbClr val="002060"/>
                </a:solidFill>
              </a:rPr>
              <a:t>2</a:t>
            </a:r>
            <a:r>
              <a:rPr lang="pl-PL" strike="sngStrike" dirty="0" smtClean="0">
                <a:solidFill>
                  <a:srgbClr val="002060"/>
                </a:solidFill>
                <a:sym typeface="Symbol"/>
              </a:rPr>
              <a:t> 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(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egysz</a:t>
            </a:r>
            <a:r>
              <a:rPr lang="hu-HU" dirty="0" smtClean="0"/>
              <a:t>í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nű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)</a:t>
            </a:r>
            <a:r>
              <a:rPr lang="hu-HU" dirty="0" smtClean="0">
                <a:solidFill>
                  <a:srgbClr val="002060"/>
                </a:solidFill>
              </a:rPr>
              <a:t>	</a:t>
            </a:r>
            <a:endParaRPr lang="hu-HU" dirty="0" smtClean="0">
              <a:solidFill>
                <a:srgbClr val="FF000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1NT	2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hu-HU" dirty="0" smtClean="0">
                <a:solidFill>
                  <a:srgbClr val="002060"/>
                </a:solidFill>
              </a:rPr>
              <a:t> (</a:t>
            </a:r>
            <a:r>
              <a:rPr lang="pl-PL" dirty="0" smtClean="0">
                <a:solidFill>
                  <a:srgbClr val="002060"/>
                </a:solidFill>
                <a:sym typeface="Symbol"/>
              </a:rPr>
              <a:t> </a:t>
            </a:r>
            <a:r>
              <a:rPr lang="hu-HU" dirty="0" smtClean="0">
                <a:solidFill>
                  <a:srgbClr val="002060"/>
                </a:solidFill>
              </a:rPr>
              <a:t>+m)</a:t>
            </a: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dirty="0" smtClean="0">
                <a:solidFill>
                  <a:srgbClr val="002060"/>
                </a:solidFill>
              </a:rPr>
              <a:t>HÉL vagy nem HÉL?</a:t>
            </a:r>
            <a:endParaRPr lang="hu-H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1030</TotalTime>
  <Words>872</Words>
  <Application>Microsoft Office PowerPoint</Application>
  <PresentationFormat>Diavetítés a képernyőre (4:3 oldalarány)</PresentationFormat>
  <Paragraphs>174</Paragraphs>
  <Slides>28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28</vt:i4>
      </vt:variant>
    </vt:vector>
  </HeadingPairs>
  <TitlesOfParts>
    <vt:vector size="29" baseType="lpstr">
      <vt:lpstr>Áramlás</vt:lpstr>
      <vt:lpstr>HÉL (Hasonló értelmű licit)</vt:lpstr>
      <vt:lpstr>Definició</vt:lpstr>
      <vt:lpstr>Mi van, ha HÉL van?</vt:lpstr>
      <vt:lpstr>Alkalmazás</vt:lpstr>
      <vt:lpstr>Eljárás</vt:lpstr>
      <vt:lpstr>Eljárás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  <vt:lpstr>20. dia</vt:lpstr>
      <vt:lpstr>21. dia</vt:lpstr>
      <vt:lpstr>22. dia</vt:lpstr>
      <vt:lpstr>1. példaparti</vt:lpstr>
      <vt:lpstr>2. példaparti</vt:lpstr>
      <vt:lpstr>3. példaparti</vt:lpstr>
      <vt:lpstr>4. példaparti</vt:lpstr>
      <vt:lpstr>5. példaparti</vt:lpstr>
      <vt:lpstr>6. példaparti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Zsűriesetek lejátszás közben</dc:title>
  <dc:creator>Hofical</dc:creator>
  <cp:lastModifiedBy>MBSZ</cp:lastModifiedBy>
  <cp:revision>105</cp:revision>
  <dcterms:created xsi:type="dcterms:W3CDTF">2016-10-01T20:06:36Z</dcterms:created>
  <dcterms:modified xsi:type="dcterms:W3CDTF">2017-08-08T13:40:27Z</dcterms:modified>
</cp:coreProperties>
</file>