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89" r:id="rId3"/>
    <p:sldId id="278" r:id="rId4"/>
    <p:sldId id="280" r:id="rId5"/>
    <p:sldId id="261" r:id="rId6"/>
    <p:sldId id="285" r:id="rId7"/>
    <p:sldId id="290" r:id="rId8"/>
    <p:sldId id="291" r:id="rId9"/>
    <p:sldId id="282" r:id="rId10"/>
    <p:sldId id="292" r:id="rId11"/>
    <p:sldId id="293" r:id="rId12"/>
    <p:sldId id="277" r:id="rId13"/>
    <p:sldId id="259" r:id="rId14"/>
    <p:sldId id="294" r:id="rId15"/>
    <p:sldId id="295" r:id="rId16"/>
    <p:sldId id="296" r:id="rId17"/>
    <p:sldId id="297" r:id="rId18"/>
    <p:sldId id="298" r:id="rId19"/>
    <p:sldId id="299" r:id="rId2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4595" autoAdjust="0"/>
  </p:normalViewPr>
  <p:slideViewPr>
    <p:cSldViewPr>
      <p:cViewPr varScale="1">
        <p:scale>
          <a:sx n="52" d="100"/>
          <a:sy n="52" d="100"/>
        </p:scale>
        <p:origin x="-4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F4F6-35DD-47EB-A7A7-7250FEBF5511}" type="datetimeFigureOut">
              <a:rPr lang="hu-HU" smtClean="0"/>
              <a:pPr/>
              <a:t>2017.08.29.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FD9-4EAC-464D-AC5D-1985AF1E215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F4F6-35DD-47EB-A7A7-7250FEBF5511}" type="datetimeFigureOut">
              <a:rPr lang="hu-HU" smtClean="0"/>
              <a:pPr/>
              <a:t>2017.08.29.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FD9-4EAC-464D-AC5D-1985AF1E215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F4F6-35DD-47EB-A7A7-7250FEBF5511}" type="datetimeFigureOut">
              <a:rPr lang="hu-HU" smtClean="0"/>
              <a:pPr/>
              <a:t>2017.08.29.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FD9-4EAC-464D-AC5D-1985AF1E215C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F4F6-35DD-47EB-A7A7-7250FEBF5511}" type="datetimeFigureOut">
              <a:rPr lang="hu-HU" smtClean="0"/>
              <a:pPr/>
              <a:t>2017.08.29.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FD9-4EAC-464D-AC5D-1985AF1E215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F4F6-35DD-47EB-A7A7-7250FEBF5511}" type="datetimeFigureOut">
              <a:rPr lang="hu-HU" smtClean="0"/>
              <a:pPr/>
              <a:t>2017.08.29.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FD9-4EAC-464D-AC5D-1985AF1E215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F4F6-35DD-47EB-A7A7-7250FEBF5511}" type="datetimeFigureOut">
              <a:rPr lang="hu-HU" smtClean="0"/>
              <a:pPr/>
              <a:t>2017.08.29.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FD9-4EAC-464D-AC5D-1985AF1E215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F4F6-35DD-47EB-A7A7-7250FEBF5511}" type="datetimeFigureOut">
              <a:rPr lang="hu-HU" smtClean="0"/>
              <a:pPr/>
              <a:t>2017.08.29.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FD9-4EAC-464D-AC5D-1985AF1E215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F4F6-35DD-47EB-A7A7-7250FEBF5511}" type="datetimeFigureOut">
              <a:rPr lang="hu-HU" smtClean="0"/>
              <a:pPr/>
              <a:t>2017.08.29.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FD9-4EAC-464D-AC5D-1985AF1E215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F4F6-35DD-47EB-A7A7-7250FEBF5511}" type="datetimeFigureOut">
              <a:rPr lang="hu-HU" smtClean="0"/>
              <a:pPr/>
              <a:t>2017.08.29.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FD9-4EAC-464D-AC5D-1985AF1E215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F4F6-35DD-47EB-A7A7-7250FEBF5511}" type="datetimeFigureOut">
              <a:rPr lang="hu-HU" smtClean="0"/>
              <a:pPr/>
              <a:t>2017.08.29.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FD9-4EAC-464D-AC5D-1985AF1E215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F4F6-35DD-47EB-A7A7-7250FEBF5511}" type="datetimeFigureOut">
              <a:rPr lang="hu-HU" smtClean="0"/>
              <a:pPr/>
              <a:t>2017.08.29.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FD9-4EAC-464D-AC5D-1985AF1E215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D5BF4F6-35DD-47EB-A7A7-7250FEBF5511}" type="datetimeFigureOut">
              <a:rPr lang="hu-HU" smtClean="0"/>
              <a:pPr/>
              <a:t>2017.08.29.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3976FD9-4EAC-464D-AC5D-1985AF1E215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spd="med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4071942"/>
            <a:ext cx="7700962" cy="1214446"/>
          </a:xfrm>
        </p:spPr>
        <p:txBody>
          <a:bodyPr>
            <a:normAutofit/>
          </a:bodyPr>
          <a:lstStyle/>
          <a:p>
            <a:r>
              <a:rPr lang="hu-HU" sz="6600" dirty="0" smtClean="0"/>
              <a:t>Egyéb furcsa esetek</a:t>
            </a:r>
            <a:endParaRPr lang="hu-HU" sz="6600" dirty="0"/>
          </a:p>
        </p:txBody>
      </p:sp>
      <p:pic>
        <p:nvPicPr>
          <p:cNvPr id="4" name="Kép 3" descr="iz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571480"/>
            <a:ext cx="5072066" cy="3172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3886929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hu-HU" dirty="0" smtClean="0"/>
              <a:t>45C4b: asztal lapjának téves megjelölése (csak nyelvbotlás esetén!)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45D: ha az asztal nem a megjelölt lapot játszotta ki (mielőtt mindkét vonal kijátszott a </a:t>
            </a:r>
            <a:r>
              <a:rPr lang="hu-HU" b="1" dirty="0" smtClean="0"/>
              <a:t>következő</a:t>
            </a:r>
            <a:r>
              <a:rPr lang="hu-HU" dirty="0" smtClean="0"/>
              <a:t> ütéshez)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47A, 47B: Egy szabálytalanság helyreigazítására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47D: Ellenfél játékának megváltoztatása után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47E: Téves felvilágosításon alapuló kijátszás</a:t>
            </a:r>
          </a:p>
          <a:p>
            <a:pPr>
              <a:buFont typeface="Courier New" pitchFamily="49" charset="0"/>
              <a:buChar char="o"/>
            </a:pPr>
            <a:r>
              <a:rPr lang="hu-HU" b="1" u="sng" dirty="0" smtClean="0"/>
              <a:t>Más esetben kijátszott lapot visszavenni nem lehet!</a:t>
            </a:r>
          </a:p>
          <a:p>
            <a:pPr>
              <a:buFont typeface="Courier New" pitchFamily="49" charset="0"/>
              <a:buChar char="o"/>
            </a:pPr>
            <a:endParaRPr lang="hu-HU" dirty="0" smtClean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Mikor lehet visszavenni?</a:t>
            </a:r>
            <a:endParaRPr lang="hu-H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14348" y="2571744"/>
            <a:ext cx="7772400" cy="1524000"/>
          </a:xfrm>
        </p:spPr>
        <p:txBody>
          <a:bodyPr/>
          <a:lstStyle/>
          <a:p>
            <a:r>
              <a:rPr lang="hu-HU" sz="8800" dirty="0" smtClean="0"/>
              <a:t>Terítés</a:t>
            </a:r>
            <a:endParaRPr lang="hu-HU" sz="88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72067" y="2500306"/>
            <a:ext cx="7408333" cy="3625857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hu-HU" dirty="0" smtClean="0"/>
              <a:t>Nem a folyamatban lévő ütésre vonatkozik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Bizonyos számú ütés elvitelére igény (ha marad még ütés, ez a maradékról való lemondás is egyben)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Javasolja a játék lerövidítését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Kimutatja a lapját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Tervet kell mondani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A játék abbamarad, kivéve ha a nem terítő fél kéri, és mindenki beleegyezik (új!)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az?</a:t>
            </a:r>
            <a:endParaRPr lang="hu-H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72067" y="2500306"/>
            <a:ext cx="7408333" cy="3625857"/>
          </a:xfrm>
        </p:spPr>
        <p:txBody>
          <a:bodyPr>
            <a:normAutofit fontScale="925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hu-HU" dirty="0" smtClean="0"/>
              <a:t>Bárki vitathatja (asztal is!)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Vagy nincs tovább játék, és azonnal hívni kell a zsűrit, vagy a nem terítő fél kérésére lehet tovább játszani.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Ha zsűrit hívnak, ismételtessük meg a játéktervet, amit a terítő mondott.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A kérdés: mennyit ütne a terítő, ha gondatlanul, a színvonala alatti módon, de nem irracionálisan és nem vakon játszana? Adjunk neki ennyi ütést!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Nem ítélünk </a:t>
            </a:r>
            <a:r>
              <a:rPr lang="hu-HU" dirty="0" err="1" smtClean="0"/>
              <a:t>weighted</a:t>
            </a:r>
            <a:r>
              <a:rPr lang="hu-HU" dirty="0" smtClean="0"/>
              <a:t> </a:t>
            </a:r>
            <a:r>
              <a:rPr lang="hu-HU" dirty="0" err="1" smtClean="0"/>
              <a:t>score-t</a:t>
            </a:r>
            <a:r>
              <a:rPr lang="hu-HU" dirty="0" smtClean="0"/>
              <a:t>, sosem. Mindig a terítő számára a legkevesebb ütést adjuk, ami rossz, de racionális játékkal megszerezhető.</a:t>
            </a:r>
          </a:p>
          <a:p>
            <a:pPr>
              <a:buFont typeface="Courier New" pitchFamily="49" charset="0"/>
              <a:buChar char="o"/>
            </a:pPr>
            <a:endParaRPr lang="hu-HU" dirty="0" smtClean="0"/>
          </a:p>
          <a:p>
            <a:pPr>
              <a:buFont typeface="Courier New" pitchFamily="49" charset="0"/>
              <a:buChar char="o"/>
            </a:pPr>
            <a:endParaRPr lang="hu-HU" dirty="0" smtClean="0"/>
          </a:p>
          <a:p>
            <a:pPr>
              <a:buFont typeface="Courier New" pitchFamily="49" charset="0"/>
              <a:buChar char="o"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És ha vitatják?</a:t>
            </a:r>
            <a:endParaRPr lang="hu-H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72067" y="2500306"/>
            <a:ext cx="7408333" cy="3625857"/>
          </a:xfrm>
        </p:spPr>
        <p:txBody>
          <a:bodyPr>
            <a:normAutofit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hu-HU" dirty="0" smtClean="0"/>
              <a:t>Igény/lemondás elfogadása: ha nem tiltakozik, ameddig nem licitált a következő leosztásban.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Az elfogadás (69 szerint) vagy a lemondás (71 szerint) visszavonható az eredményközlést követő fél órában.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Elfogadás visszavonása: vissza kell neki adni az ütést, ha már elvitte, vagy valószínűleg elvitte volna, ha a játék folytatódott volna.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Lemondás visszavonása: vissza kell neki adni az ütést, ha már elvitte, vagy a maradék lapok semmilyen normális lejátszásával nem lehetett volna kiadni.</a:t>
            </a:r>
          </a:p>
          <a:p>
            <a:pPr>
              <a:buFont typeface="Courier New" pitchFamily="49" charset="0"/>
              <a:buChar char="o"/>
            </a:pPr>
            <a:endParaRPr lang="hu-HU" dirty="0" smtClean="0"/>
          </a:p>
          <a:p>
            <a:pPr>
              <a:buFont typeface="Courier New" pitchFamily="49" charset="0"/>
              <a:buChar char="o"/>
            </a:pPr>
            <a:endParaRPr lang="hu-HU" dirty="0" smtClean="0"/>
          </a:p>
          <a:p>
            <a:pPr>
              <a:buFont typeface="Courier New" pitchFamily="49" charset="0"/>
              <a:buChar char="o"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És ha később vitatják?</a:t>
            </a:r>
            <a:endParaRPr lang="hu-H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z="7000" dirty="0" smtClean="0"/>
              <a:t>PÉLDÁK</a:t>
            </a:r>
            <a:endParaRPr lang="hu-HU" sz="70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71472" y="2071678"/>
            <a:ext cx="36433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002060"/>
                </a:solidFill>
                <a:sym typeface="Symbol"/>
              </a:rPr>
              <a:t>	 -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pl-PL" dirty="0" smtClean="0">
                <a:solidFill>
                  <a:srgbClr val="002060"/>
                </a:solidFill>
              </a:rPr>
              <a:t> 	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 Q 10 9 8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pl-PL" dirty="0" smtClean="0">
                <a:solidFill>
                  <a:srgbClr val="002060"/>
                </a:solidFill>
              </a:rPr>
              <a:t> 	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 -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pl-PL" dirty="0" smtClean="0">
                <a:solidFill>
                  <a:srgbClr val="002060"/>
                </a:solidFill>
              </a:rPr>
              <a:t> 	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 -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pl-PL" dirty="0" smtClean="0">
                <a:solidFill>
                  <a:srgbClr val="002060"/>
                </a:solidFill>
                <a:sym typeface="Symbol"/>
              </a:rPr>
              <a:t>  Q</a:t>
            </a:r>
            <a:r>
              <a:rPr lang="pl-PL" dirty="0" smtClean="0">
                <a:solidFill>
                  <a:srgbClr val="002060"/>
                </a:solidFill>
              </a:rPr>
              <a:t>		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 -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pl-PL" dirty="0" smtClean="0">
                <a:solidFill>
                  <a:srgbClr val="002060"/>
                </a:solidFill>
              </a:rPr>
              <a:t> 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 K 6</a:t>
            </a:r>
            <a:r>
              <a:rPr lang="pl-PL" dirty="0" smtClean="0">
                <a:solidFill>
                  <a:srgbClr val="002060"/>
                </a:solidFill>
              </a:rPr>
              <a:t>		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 J 7 2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pl-PL" dirty="0" smtClean="0">
                <a:solidFill>
                  <a:srgbClr val="002060"/>
                </a:solidFill>
              </a:rPr>
              <a:t> 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 -</a:t>
            </a:r>
            <a:r>
              <a:rPr lang="pl-PL" dirty="0" smtClean="0">
                <a:solidFill>
                  <a:srgbClr val="002060"/>
                </a:solidFill>
              </a:rPr>
              <a:t>		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 -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pl-PL" dirty="0" smtClean="0">
                <a:solidFill>
                  <a:srgbClr val="002060"/>
                </a:solidFill>
              </a:rPr>
              <a:t> 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 8	</a:t>
            </a:r>
            <a:r>
              <a:rPr lang="pl-PL" dirty="0" smtClean="0">
                <a:solidFill>
                  <a:srgbClr val="002060"/>
                </a:solidFill>
              </a:rPr>
              <a:t>	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K </a:t>
            </a:r>
          </a:p>
          <a:p>
            <a:r>
              <a:rPr lang="pl-PL" dirty="0" smtClean="0">
                <a:solidFill>
                  <a:srgbClr val="002060"/>
                </a:solidFill>
                <a:sym typeface="Symbol"/>
              </a:rPr>
              <a:t>	 J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pl-PL" dirty="0" smtClean="0">
                <a:solidFill>
                  <a:srgbClr val="002060"/>
                </a:solidFill>
              </a:rPr>
              <a:t> 	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A 4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pl-PL" dirty="0" smtClean="0">
                <a:solidFill>
                  <a:srgbClr val="002060"/>
                </a:solidFill>
                <a:sym typeface="Symbol"/>
              </a:rPr>
              <a:t>	 -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pl-PL" dirty="0" smtClean="0">
                <a:solidFill>
                  <a:srgbClr val="002060"/>
                </a:solidFill>
              </a:rPr>
              <a:t> 	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 9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4286248" y="5357826"/>
            <a:ext cx="4572032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 algn="r">
              <a:buAutoNum type="alphaUcPeriod"/>
            </a:pPr>
            <a:r>
              <a:rPr lang="hu-HU" b="1" dirty="0" smtClean="0">
                <a:solidFill>
                  <a:schemeClr val="tx1"/>
                </a:solidFill>
              </a:rPr>
              <a:t>Minden az övé, kivéve a </a:t>
            </a:r>
            <a:r>
              <a:rPr lang="hu-HU" b="1" dirty="0" err="1" smtClean="0">
                <a:solidFill>
                  <a:schemeClr val="tx1"/>
                </a:solidFill>
              </a:rPr>
              <a:t>szürku</a:t>
            </a:r>
            <a:r>
              <a:rPr lang="hu-HU" b="1" dirty="0" smtClean="0">
                <a:solidFill>
                  <a:schemeClr val="tx1"/>
                </a:solidFill>
              </a:rPr>
              <a:t>: </a:t>
            </a:r>
            <a:r>
              <a:rPr lang="hu-HU" b="1" dirty="0" err="1" smtClean="0">
                <a:solidFill>
                  <a:schemeClr val="tx1"/>
                </a:solidFill>
              </a:rPr>
              <a:t>a</a:t>
            </a:r>
            <a:r>
              <a:rPr lang="hu-HU" b="1" dirty="0" smtClean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chemeClr val="tx1"/>
                </a:solidFill>
                <a:sym typeface="Symbol"/>
              </a:rPr>
              <a:t></a:t>
            </a:r>
            <a:r>
              <a:rPr lang="hu-HU" b="1" dirty="0" smtClean="0">
                <a:solidFill>
                  <a:schemeClr val="tx1"/>
                </a:solidFill>
              </a:rPr>
              <a:t>J üt.</a:t>
            </a:r>
          </a:p>
          <a:p>
            <a:pPr marL="342900" indent="-342900" algn="r">
              <a:buAutoNum type="alphaUcPeriod"/>
            </a:pPr>
            <a:r>
              <a:rPr lang="hu-HU" b="1" dirty="0" smtClean="0">
                <a:solidFill>
                  <a:schemeClr val="tx1"/>
                </a:solidFill>
              </a:rPr>
              <a:t>Elvitte volna valószínűleg, ha 29 percig nem jött rá? Kétlem.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4286248" y="2000240"/>
            <a:ext cx="44291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Dél játszik, ő van híváson, kőr az adu. Lehívja a kőr ászt, majd kis kőrt hív. Nyugat üt, mindenki ad, majd dél közli, hogy a maradék az övé.</a:t>
            </a:r>
          </a:p>
          <a:p>
            <a:pPr marL="342900" indent="-342900">
              <a:buAutoNum type="alphaUcPeriod"/>
            </a:pPr>
            <a:r>
              <a:rPr lang="hu-HU" dirty="0" smtClean="0">
                <a:solidFill>
                  <a:srgbClr val="002060"/>
                </a:solidFill>
              </a:rPr>
              <a:t>Kelet tiltakozik.</a:t>
            </a:r>
          </a:p>
          <a:p>
            <a:pPr marL="342900" indent="-342900">
              <a:buAutoNum type="alphaUcPeriod"/>
            </a:pPr>
            <a:r>
              <a:rPr lang="hu-HU" dirty="0" smtClean="0">
                <a:solidFill>
                  <a:srgbClr val="002060"/>
                </a:solidFill>
              </a:rPr>
              <a:t>Kelet 29 perccel az eredmény közzététele után tiltakozik.</a:t>
            </a:r>
            <a:endParaRPr lang="hu-H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71472" y="1928802"/>
            <a:ext cx="36433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002060"/>
                </a:solidFill>
                <a:sym typeface="Symbol"/>
              </a:rPr>
              <a:t>	 A K Q J 3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pl-PL" dirty="0" smtClean="0">
                <a:solidFill>
                  <a:srgbClr val="002060"/>
                </a:solidFill>
              </a:rPr>
              <a:t> 	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 K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pl-PL" dirty="0" smtClean="0">
                <a:solidFill>
                  <a:srgbClr val="002060"/>
                </a:solidFill>
              </a:rPr>
              <a:t> 	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 -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pl-PL" dirty="0" smtClean="0">
                <a:solidFill>
                  <a:srgbClr val="002060"/>
                </a:solidFill>
              </a:rPr>
              <a:t> 	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 -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pl-PL" dirty="0" smtClean="0">
                <a:solidFill>
                  <a:srgbClr val="002060"/>
                </a:solidFill>
                <a:sym typeface="Symbol"/>
              </a:rPr>
              <a:t> 10 9 8 6 2</a:t>
            </a:r>
            <a:r>
              <a:rPr lang="pl-PL" dirty="0" smtClean="0">
                <a:solidFill>
                  <a:srgbClr val="002060"/>
                </a:solidFill>
              </a:rPr>
              <a:t>	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 5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pl-PL" dirty="0" smtClean="0">
                <a:solidFill>
                  <a:srgbClr val="002060"/>
                </a:solidFill>
              </a:rPr>
              <a:t> 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A</a:t>
            </a:r>
            <a:r>
              <a:rPr lang="pl-PL" dirty="0" smtClean="0">
                <a:solidFill>
                  <a:srgbClr val="002060"/>
                </a:solidFill>
              </a:rPr>
              <a:t>		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4 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pl-PL" dirty="0" smtClean="0">
                <a:solidFill>
                  <a:srgbClr val="002060"/>
                </a:solidFill>
              </a:rPr>
              <a:t> 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 -</a:t>
            </a:r>
            <a:r>
              <a:rPr lang="pl-PL" dirty="0" smtClean="0">
                <a:solidFill>
                  <a:srgbClr val="002060"/>
                </a:solidFill>
              </a:rPr>
              <a:t>		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 7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pl-PL" dirty="0" smtClean="0">
                <a:solidFill>
                  <a:srgbClr val="002060"/>
                </a:solidFill>
              </a:rPr>
              <a:t> 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 -	</a:t>
            </a:r>
            <a:r>
              <a:rPr lang="pl-PL" dirty="0" smtClean="0">
                <a:solidFill>
                  <a:srgbClr val="002060"/>
                </a:solidFill>
              </a:rPr>
              <a:t>	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 Q J 9 </a:t>
            </a:r>
          </a:p>
          <a:p>
            <a:r>
              <a:rPr lang="pl-PL" dirty="0" smtClean="0">
                <a:solidFill>
                  <a:srgbClr val="002060"/>
                </a:solidFill>
                <a:sym typeface="Symbol"/>
              </a:rPr>
              <a:t>	7 4 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pl-PL" dirty="0" smtClean="0">
                <a:solidFill>
                  <a:srgbClr val="002060"/>
                </a:solidFill>
              </a:rPr>
              <a:t> 	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-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pl-PL" dirty="0" smtClean="0">
                <a:solidFill>
                  <a:srgbClr val="002060"/>
                </a:solidFill>
                <a:sym typeface="Symbol"/>
              </a:rPr>
              <a:t>	A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pl-PL" dirty="0" smtClean="0">
                <a:solidFill>
                  <a:srgbClr val="002060"/>
                </a:solidFill>
              </a:rPr>
              <a:t> 	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 8 7 4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2857488" y="5072074"/>
            <a:ext cx="5929354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 algn="r">
              <a:buAutoNum type="alphaUcPeriod"/>
            </a:pPr>
            <a:r>
              <a:rPr lang="hu-HU" b="1" dirty="0" smtClean="0">
                <a:solidFill>
                  <a:schemeClr val="tx1"/>
                </a:solidFill>
              </a:rPr>
              <a:t>Legyen inkább kettő az övé:  kinn maradt egy adu, így ha a pikkeket hívja, a másodikba kelet belop, és dél még megüti az adu ászt.</a:t>
            </a:r>
          </a:p>
          <a:p>
            <a:pPr marL="342900" indent="-342900" algn="r">
              <a:buAutoNum type="alphaUcPeriod"/>
            </a:pPr>
            <a:r>
              <a:rPr lang="hu-HU" b="1" dirty="0" smtClean="0">
                <a:solidFill>
                  <a:schemeClr val="tx1"/>
                </a:solidFill>
              </a:rPr>
              <a:t>Valószínűleg megszerezte volna ezt a négy ütést, mert ugyanígy ment volna a játék.</a:t>
            </a:r>
          </a:p>
          <a:p>
            <a:pPr marL="342900" indent="-342900" algn="r">
              <a:buAutoNum type="alphaUcPeriod"/>
            </a:pP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4286248" y="1714488"/>
            <a:ext cx="4429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Dél játszik, ő van híváson, káró az adu. Terít, és azt mondja: minden az enyém.</a:t>
            </a:r>
          </a:p>
          <a:p>
            <a:pPr marL="342900" indent="-342900">
              <a:buAutoNum type="alphaUcPeriod"/>
            </a:pPr>
            <a:r>
              <a:rPr lang="hu-HU" dirty="0" smtClean="0">
                <a:solidFill>
                  <a:srgbClr val="002060"/>
                </a:solidFill>
              </a:rPr>
              <a:t>Kelet-nyugat tiltakozik</a:t>
            </a:r>
          </a:p>
          <a:p>
            <a:pPr marL="342900" indent="-342900">
              <a:buAutoNum type="alphaUcPeriod"/>
            </a:pPr>
            <a:r>
              <a:rPr lang="hu-HU" dirty="0" smtClean="0">
                <a:solidFill>
                  <a:srgbClr val="002060"/>
                </a:solidFill>
              </a:rPr>
              <a:t>Felírják, de kelet-nyugat 29 perccel az eredményközlés után tiltakozik</a:t>
            </a:r>
            <a:endParaRPr lang="hu-H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71472" y="2214554"/>
            <a:ext cx="36433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002060"/>
                </a:solidFill>
                <a:sym typeface="Symbol"/>
              </a:rPr>
              <a:t>	 A K Q J 3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pl-PL" dirty="0" smtClean="0">
                <a:solidFill>
                  <a:srgbClr val="002060"/>
                </a:solidFill>
              </a:rPr>
              <a:t> 	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 K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pl-PL" dirty="0" smtClean="0">
                <a:solidFill>
                  <a:srgbClr val="002060"/>
                </a:solidFill>
              </a:rPr>
              <a:t> 	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 -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pl-PL" dirty="0" smtClean="0">
                <a:solidFill>
                  <a:srgbClr val="002060"/>
                </a:solidFill>
              </a:rPr>
              <a:t> 	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 -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pl-PL" dirty="0" smtClean="0">
                <a:solidFill>
                  <a:srgbClr val="002060"/>
                </a:solidFill>
                <a:sym typeface="Symbol"/>
              </a:rPr>
              <a:t> 10 9 8 6 2</a:t>
            </a:r>
            <a:r>
              <a:rPr lang="pl-PL" dirty="0" smtClean="0">
                <a:solidFill>
                  <a:srgbClr val="002060"/>
                </a:solidFill>
              </a:rPr>
              <a:t>	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 5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pl-PL" dirty="0" smtClean="0">
                <a:solidFill>
                  <a:srgbClr val="002060"/>
                </a:solidFill>
              </a:rPr>
              <a:t> 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A</a:t>
            </a:r>
            <a:r>
              <a:rPr lang="pl-PL" dirty="0" smtClean="0">
                <a:solidFill>
                  <a:srgbClr val="002060"/>
                </a:solidFill>
              </a:rPr>
              <a:t>		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4 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pl-PL" dirty="0" smtClean="0">
                <a:solidFill>
                  <a:srgbClr val="002060"/>
                </a:solidFill>
              </a:rPr>
              <a:t> 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 -</a:t>
            </a:r>
            <a:r>
              <a:rPr lang="pl-PL" dirty="0" smtClean="0">
                <a:solidFill>
                  <a:srgbClr val="002060"/>
                </a:solidFill>
              </a:rPr>
              <a:t>		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 7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pl-PL" dirty="0" smtClean="0">
                <a:solidFill>
                  <a:srgbClr val="002060"/>
                </a:solidFill>
              </a:rPr>
              <a:t> 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 -	</a:t>
            </a:r>
            <a:r>
              <a:rPr lang="pl-PL" dirty="0" smtClean="0">
                <a:solidFill>
                  <a:srgbClr val="002060"/>
                </a:solidFill>
              </a:rPr>
              <a:t>	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 Q J 9 </a:t>
            </a:r>
          </a:p>
          <a:p>
            <a:r>
              <a:rPr lang="pl-PL" dirty="0" smtClean="0">
                <a:solidFill>
                  <a:srgbClr val="002060"/>
                </a:solidFill>
                <a:sym typeface="Symbol"/>
              </a:rPr>
              <a:t>	7 4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pl-PL" dirty="0" smtClean="0">
                <a:solidFill>
                  <a:srgbClr val="002060"/>
                </a:solidFill>
              </a:rPr>
              <a:t> 	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-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pl-PL" dirty="0" smtClean="0">
                <a:solidFill>
                  <a:srgbClr val="002060"/>
                </a:solidFill>
                <a:sym typeface="Symbol"/>
              </a:rPr>
              <a:t>	A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pl-PL" dirty="0" smtClean="0">
                <a:solidFill>
                  <a:srgbClr val="002060"/>
                </a:solidFill>
              </a:rPr>
              <a:t> 	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 8 7 4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3000364" y="5357826"/>
            <a:ext cx="5857916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 algn="r">
              <a:buAutoNum type="alphaUcPeriod"/>
            </a:pPr>
            <a:r>
              <a:rPr lang="hu-HU" b="1" dirty="0" smtClean="0">
                <a:solidFill>
                  <a:schemeClr val="tx1"/>
                </a:solidFill>
              </a:rPr>
              <a:t>Hat ütés – nem vakon kell játszania. Amikor az adut hívja, nyugat vagy pikket dob, vagy a kőr ászt, és ekkor irracionális eldobni a magas kőr királyt.</a:t>
            </a:r>
          </a:p>
          <a:p>
            <a:pPr marL="342900" indent="-342900" algn="r">
              <a:buAutoNum type="alphaUcPeriod"/>
            </a:pPr>
            <a:r>
              <a:rPr lang="hu-HU" b="1" dirty="0" smtClean="0">
                <a:solidFill>
                  <a:schemeClr val="tx1"/>
                </a:solidFill>
              </a:rPr>
              <a:t>Minden normális játékkal elvitte volna, hat ütés.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4286248" y="1643050"/>
            <a:ext cx="44291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Dél játszik, ő van híváson, káró az adu. Terít, és azt mondja: elveszem az utolsó adut, és ha van valakinél ötös pikk, egy pikket kiadok a végén. Megmondják, hogy van, de:</a:t>
            </a:r>
          </a:p>
          <a:p>
            <a:pPr marL="342900" indent="-342900">
              <a:buAutoNum type="alphaUcPeriod"/>
            </a:pPr>
            <a:r>
              <a:rPr lang="hu-HU" dirty="0" smtClean="0">
                <a:solidFill>
                  <a:srgbClr val="002060"/>
                </a:solidFill>
              </a:rPr>
              <a:t>Amikor írják fel a partit, dél felfedezi, hogy az adu hívásra nyugat beszorul, és szeretné a hatodik ütést is.</a:t>
            </a:r>
          </a:p>
          <a:p>
            <a:pPr marL="342900" indent="-342900">
              <a:buAutoNum type="alphaUcPeriod"/>
            </a:pPr>
            <a:r>
              <a:rPr lang="hu-HU" dirty="0" smtClean="0">
                <a:solidFill>
                  <a:srgbClr val="002060"/>
                </a:solidFill>
              </a:rPr>
              <a:t>29 perccel az eredményközlés után dél felfedezi, hogy az adu hívásra nyugat beszorul, és szeretné a hatodik ütést is.</a:t>
            </a:r>
            <a:endParaRPr lang="hu-H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71472" y="1928802"/>
            <a:ext cx="36433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002060"/>
                </a:solidFill>
                <a:sym typeface="Symbol"/>
              </a:rPr>
              <a:t>	 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A K Q J 3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pl-PL" dirty="0" smtClean="0">
                <a:solidFill>
                  <a:srgbClr val="002060"/>
                </a:solidFill>
              </a:rPr>
              <a:t> 	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 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7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pl-PL" dirty="0" smtClean="0">
                <a:solidFill>
                  <a:srgbClr val="002060"/>
                </a:solidFill>
              </a:rPr>
              <a:t> 	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 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-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pl-PL" dirty="0" smtClean="0">
                <a:solidFill>
                  <a:srgbClr val="002060"/>
                </a:solidFill>
              </a:rPr>
              <a:t> 	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 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-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pl-PL" dirty="0" smtClean="0">
                <a:solidFill>
                  <a:srgbClr val="002060"/>
                </a:solidFill>
                <a:sym typeface="Symbol"/>
              </a:rPr>
              <a:t> 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10 9 8 6 2</a:t>
            </a:r>
            <a:r>
              <a:rPr lang="pl-PL" dirty="0" smtClean="0">
                <a:solidFill>
                  <a:srgbClr val="002060"/>
                </a:solidFill>
              </a:rPr>
              <a:t>	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 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5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pl-PL" dirty="0" smtClean="0">
                <a:solidFill>
                  <a:srgbClr val="002060"/>
                </a:solidFill>
              </a:rPr>
              <a:t> 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8</a:t>
            </a:r>
            <a:r>
              <a:rPr lang="pl-PL" dirty="0" smtClean="0">
                <a:solidFill>
                  <a:srgbClr val="002060"/>
                </a:solidFill>
              </a:rPr>
              <a:t>		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4 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pl-PL" dirty="0" smtClean="0">
                <a:solidFill>
                  <a:srgbClr val="002060"/>
                </a:solidFill>
              </a:rPr>
              <a:t> 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 -</a:t>
            </a:r>
            <a:r>
              <a:rPr lang="pl-PL" dirty="0" smtClean="0">
                <a:solidFill>
                  <a:srgbClr val="002060"/>
                </a:solidFill>
              </a:rPr>
              <a:t>		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 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7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pl-PL" dirty="0" smtClean="0">
                <a:solidFill>
                  <a:srgbClr val="002060"/>
                </a:solidFill>
              </a:rPr>
              <a:t> 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 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-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	</a:t>
            </a:r>
            <a:r>
              <a:rPr lang="pl-PL" dirty="0" smtClean="0">
                <a:solidFill>
                  <a:srgbClr val="002060"/>
                </a:solidFill>
              </a:rPr>
              <a:t>	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 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Q J 9 </a:t>
            </a:r>
            <a:endParaRPr lang="pl-PL" dirty="0" smtClean="0">
              <a:solidFill>
                <a:srgbClr val="002060"/>
              </a:solidFill>
              <a:sym typeface="Symbol"/>
            </a:endParaRPr>
          </a:p>
          <a:p>
            <a:r>
              <a:rPr lang="pl-PL" dirty="0" smtClean="0">
                <a:solidFill>
                  <a:srgbClr val="002060"/>
                </a:solidFill>
                <a:sym typeface="Symbol"/>
              </a:rPr>
              <a:t>	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7 4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pl-PL" dirty="0" smtClean="0">
                <a:solidFill>
                  <a:srgbClr val="002060"/>
                </a:solidFill>
              </a:rPr>
              <a:t> 	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-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pl-PL" dirty="0" smtClean="0">
                <a:solidFill>
                  <a:srgbClr val="002060"/>
                </a:solidFill>
                <a:sym typeface="Symbol"/>
              </a:rPr>
              <a:t>	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A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pl-PL" dirty="0" smtClean="0">
                <a:solidFill>
                  <a:srgbClr val="002060"/>
                </a:solidFill>
              </a:rPr>
              <a:t> 	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 </a:t>
            </a:r>
            <a:r>
              <a:rPr lang="pl-PL" dirty="0" smtClean="0">
                <a:solidFill>
                  <a:srgbClr val="002060"/>
                </a:solidFill>
                <a:sym typeface="Symbol"/>
              </a:rPr>
              <a:t>8 7 4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3500430" y="4643446"/>
            <a:ext cx="5286412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hu-HU" b="1" dirty="0" smtClean="0">
                <a:solidFill>
                  <a:schemeClr val="tx1"/>
                </a:solidFill>
              </a:rPr>
              <a:t>A és B. Öt ütés csak. Amikor az adut hívja, nyugat vagy pikket dob, vagy a magas kőrt – de tényleg tudja dél, hogy a hetes magas? Ha csípőből el tudja sorolni, hogy hol volt a kőr 9, 10, J, Q, K és A, akkor  talán megkapja a hatodik ütést… 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4286248" y="1571612"/>
            <a:ext cx="44291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Dél játszik, ő van híváson, káró az adu. Terít, és azt mondja: elveszem az utolsó adut, és ha van valakinél ötös pikk, egy pikket kiadok a végén.</a:t>
            </a:r>
          </a:p>
          <a:p>
            <a:pPr marL="342900" indent="-342900">
              <a:buAutoNum type="alphaUcPeriod"/>
            </a:pPr>
            <a:r>
              <a:rPr lang="hu-HU" dirty="0" smtClean="0">
                <a:solidFill>
                  <a:srgbClr val="002060"/>
                </a:solidFill>
              </a:rPr>
              <a:t>Amikor írják fel a partit, felfedezi, hogy az adu hívásra nyugat beszorul, és szeretné a hatodik ütést is.</a:t>
            </a:r>
          </a:p>
          <a:p>
            <a:pPr marL="342900" indent="-342900">
              <a:buAutoNum type="alphaUcPeriod"/>
            </a:pPr>
            <a:r>
              <a:rPr lang="hu-HU" dirty="0" smtClean="0">
                <a:solidFill>
                  <a:srgbClr val="002060"/>
                </a:solidFill>
              </a:rPr>
              <a:t>29 perccel az eredmény közlése után dél felfedezi, hogy az adu hívásra nyugat beszorul, és szeretné a hatodik ütést is.</a:t>
            </a:r>
            <a:endParaRPr lang="hu-H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8000" dirty="0" smtClean="0"/>
              <a:t>Megtévesztés</a:t>
            </a:r>
            <a:endParaRPr lang="hu-HU" sz="80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72067" y="2428868"/>
            <a:ext cx="7408333" cy="3697295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hu-HU" dirty="0" smtClean="0"/>
              <a:t>Megtéveszteni szabad kijátszásokkal, licitekkel (73E) – ha ezeket nem védi páron belüli egyetértés vagy gyakorlat.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Megtéveszteni – direkt – nem szabad semmi mással (lassúság, gyorsaság, megjegyzés, taglejtés, bármi).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Ha valakinek nem volt bridzs-indoka valamilyen cselekményre, és ebből az ellenfél téves következtetést vont le --&gt; módosított eredmény (mi történt volna, ha…) + eljárási büntetés.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Mit szabad és mit nem?</a:t>
            </a:r>
            <a:endParaRPr lang="hu-H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hu-HU" dirty="0" smtClean="0"/>
              <a:t>Kérdezd végig a tényeket! Ellenőrizz!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Ha valaki ilyen gyanúba került, kérdezd meg, hogy miért tette, amit tett, és az indokot jól jegyezd meg!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Elhiszünk: valódi bridzsproblémákat. Nem hiszünk el olyasmit, hogy azon gondolkodott, hogy hogyan jeleznek lapszámot, melyik lappal kéri meg inkább a treffet – ezeket ugyanis mindenkinek azonnal tudnia kell(</a:t>
            </a:r>
            <a:r>
              <a:rPr lang="hu-HU" dirty="0" err="1" smtClean="0"/>
              <a:t>ene</a:t>
            </a:r>
            <a:r>
              <a:rPr lang="hu-HU" dirty="0" smtClean="0"/>
              <a:t>).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teendő</a:t>
            </a:r>
            <a:endParaRPr lang="hu-H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z="7000" dirty="0" smtClean="0"/>
              <a:t>PÉLDÁK</a:t>
            </a:r>
            <a:endParaRPr lang="hu-HU" sz="70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4643438" y="1928802"/>
            <a:ext cx="39290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ym typeface="Symbol"/>
              </a:rPr>
              <a:t>MP, N</a:t>
            </a:r>
            <a:r>
              <a:rPr lang="pl-PL" dirty="0" smtClean="0">
                <a:sym typeface="Symbol"/>
              </a:rPr>
              <a:t>yugat játszik 3NT-t </a:t>
            </a:r>
          </a:p>
          <a:p>
            <a:endParaRPr lang="pl-PL" dirty="0" smtClean="0">
              <a:sym typeface="Symbol"/>
            </a:endParaRPr>
          </a:p>
          <a:p>
            <a:r>
              <a:rPr lang="pl-PL" dirty="0" smtClean="0">
                <a:sym typeface="Symbol"/>
              </a:rPr>
              <a:t> 9-5-Q-A</a:t>
            </a:r>
          </a:p>
          <a:p>
            <a:r>
              <a:rPr lang="pl-PL" dirty="0" smtClean="0">
                <a:sym typeface="Symbol"/>
              </a:rPr>
              <a:t>Káró K-...A-5-2 (észak állítása szerint a BM-be írta az előző parti eredményét)</a:t>
            </a:r>
          </a:p>
          <a:p>
            <a:r>
              <a:rPr lang="pl-PL" dirty="0" smtClean="0">
                <a:sym typeface="Symbol"/>
              </a:rPr>
              <a:t> 3-10- 2-2</a:t>
            </a:r>
          </a:p>
          <a:p>
            <a:r>
              <a:rPr lang="pl-PL" dirty="0" smtClean="0">
                <a:sym typeface="Symbol"/>
              </a:rPr>
              <a:t> 4-3-J-Q</a:t>
            </a:r>
          </a:p>
          <a:p>
            <a:r>
              <a:rPr lang="pl-PL" dirty="0" smtClean="0">
                <a:sym typeface="Symbol"/>
              </a:rPr>
              <a:t> 7-5-A-10</a:t>
            </a:r>
          </a:p>
          <a:p>
            <a:r>
              <a:rPr lang="pl-PL" dirty="0" smtClean="0">
                <a:sym typeface="Symbol"/>
              </a:rPr>
              <a:t> 6-K-8-9</a:t>
            </a:r>
          </a:p>
          <a:p>
            <a:r>
              <a:rPr lang="pl-PL" dirty="0" smtClean="0">
                <a:sym typeface="Symbol"/>
              </a:rPr>
              <a:t> Q- 4-6-4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4286248" y="4000504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hu-HU" dirty="0" smtClean="0"/>
              <a:t>	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2857488" y="5286388"/>
            <a:ext cx="5929354" cy="12003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pl-PL" b="1" dirty="0" smtClean="0">
                <a:solidFill>
                  <a:schemeClr val="tx1"/>
                </a:solidFill>
                <a:sym typeface="Symbol"/>
              </a:rPr>
              <a:t>Megtévesztés, északnak legalábbis elnézést kell kérnie, hogy nem tempóban tett. De mi lett volna, ha tempóban tesz? MP-n valószínűleg ugyanez (nyugatnak sok lemenet kell a pikk impassz(ok)hoz). Északnak jár eljárási büntetés.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714348" y="1643050"/>
            <a:ext cx="36433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 Osztó: Észak,általános bell</a:t>
            </a:r>
          </a:p>
          <a:p>
            <a:endParaRPr lang="pl-PL" dirty="0" smtClean="0">
              <a:sym typeface="Symbol"/>
            </a:endParaRPr>
          </a:p>
          <a:p>
            <a:r>
              <a:rPr lang="pl-PL" dirty="0" smtClean="0">
                <a:sym typeface="Symbol"/>
              </a:rPr>
              <a:t>	J 7 2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Q 8 7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A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J 9 8 7 4 3</a:t>
            </a:r>
            <a:endParaRPr lang="hu-HU" dirty="0" smtClean="0"/>
          </a:p>
          <a:p>
            <a:r>
              <a:rPr lang="pl-PL" dirty="0" smtClean="0">
                <a:sym typeface="Symbol"/>
              </a:rPr>
              <a:t> A Q 10 4</a:t>
            </a:r>
            <a:r>
              <a:rPr lang="pl-PL" dirty="0" smtClean="0"/>
              <a:t>	</a:t>
            </a:r>
            <a:r>
              <a:rPr lang="pl-PL" dirty="0" smtClean="0">
                <a:sym typeface="Symbol"/>
              </a:rPr>
              <a:t>8 6</a:t>
            </a:r>
            <a:endParaRPr lang="hu-HU" dirty="0" smtClean="0"/>
          </a:p>
          <a:p>
            <a:r>
              <a:rPr lang="pl-PL" dirty="0" smtClean="0"/>
              <a:t> </a:t>
            </a:r>
            <a:r>
              <a:rPr lang="pl-PL" dirty="0" smtClean="0">
                <a:sym typeface="Symbol"/>
              </a:rPr>
              <a:t>K J 10	</a:t>
            </a:r>
            <a:r>
              <a:rPr lang="pl-PL" dirty="0" smtClean="0"/>
              <a:t>	</a:t>
            </a:r>
            <a:r>
              <a:rPr lang="pl-PL" dirty="0" smtClean="0">
                <a:sym typeface="Symbol"/>
              </a:rPr>
              <a:t>9 5 4</a:t>
            </a:r>
            <a:endParaRPr lang="hu-HU" dirty="0" smtClean="0"/>
          </a:p>
          <a:p>
            <a:r>
              <a:rPr lang="pl-PL" dirty="0" smtClean="0"/>
              <a:t> </a:t>
            </a:r>
            <a:r>
              <a:rPr lang="pl-PL" dirty="0" smtClean="0">
                <a:sym typeface="Symbol"/>
              </a:rPr>
              <a:t>K Q 9 3	</a:t>
            </a:r>
            <a:r>
              <a:rPr lang="pl-PL" dirty="0" smtClean="0"/>
              <a:t>	</a:t>
            </a:r>
            <a:r>
              <a:rPr lang="pl-PL" dirty="0" smtClean="0">
                <a:sym typeface="Symbol"/>
              </a:rPr>
              <a:t>J 8 6 5</a:t>
            </a:r>
            <a:endParaRPr lang="hu-HU" dirty="0" smtClean="0"/>
          </a:p>
          <a:p>
            <a:r>
              <a:rPr lang="pl-PL" dirty="0" smtClean="0"/>
              <a:t> </a:t>
            </a:r>
            <a:r>
              <a:rPr lang="pl-PL" dirty="0" smtClean="0">
                <a:sym typeface="Symbol"/>
              </a:rPr>
              <a:t>A 2	</a:t>
            </a:r>
            <a:r>
              <a:rPr lang="pl-PL" dirty="0" smtClean="0"/>
              <a:t>	</a:t>
            </a:r>
            <a:r>
              <a:rPr lang="pl-PL" dirty="0" smtClean="0">
                <a:sym typeface="Symbol"/>
              </a:rPr>
              <a:t>K 10 6 5</a:t>
            </a:r>
          </a:p>
          <a:p>
            <a:r>
              <a:rPr lang="pl-PL" dirty="0" smtClean="0">
                <a:sym typeface="Symbol"/>
              </a:rPr>
              <a:t>	K 9 5 3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A 6 3 2</a:t>
            </a:r>
            <a:endParaRPr lang="hu-HU" dirty="0" smtClean="0"/>
          </a:p>
          <a:p>
            <a:r>
              <a:rPr lang="pl-PL" dirty="0" smtClean="0">
                <a:sym typeface="Symbol"/>
              </a:rPr>
              <a:t>	10 7 4 2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Q</a:t>
            </a:r>
            <a:endParaRPr lang="hu-HU" dirty="0" smtClean="0"/>
          </a:p>
          <a:p>
            <a:r>
              <a:rPr lang="pl-PL" dirty="0" smtClean="0"/>
              <a:t> </a:t>
            </a:r>
            <a:endParaRPr lang="hu-HU" b="1" dirty="0" smtClean="0"/>
          </a:p>
          <a:p>
            <a:r>
              <a:rPr lang="pl-PL" dirty="0" smtClean="0"/>
              <a:t> </a:t>
            </a:r>
            <a:endParaRPr lang="hu-H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4286248" y="4000504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hu-HU" dirty="0" smtClean="0"/>
              <a:t>	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3357554" y="5357826"/>
            <a:ext cx="5429288" cy="12003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hu-HU" b="1" dirty="0" smtClean="0">
                <a:solidFill>
                  <a:schemeClr val="tx1"/>
                </a:solidFill>
              </a:rPr>
              <a:t>Keletnek </a:t>
            </a:r>
            <a:r>
              <a:rPr lang="hu-HU" b="1" dirty="0" smtClean="0">
                <a:solidFill>
                  <a:schemeClr val="tx1"/>
                </a:solidFill>
              </a:rPr>
              <a:t>nincs bridzsindoka hosszan gondolkodni, dél már a </a:t>
            </a:r>
            <a:r>
              <a:rPr lang="hu-HU" b="1" dirty="0" err="1" smtClean="0">
                <a:solidFill>
                  <a:schemeClr val="tx1"/>
                </a:solidFill>
              </a:rPr>
              <a:t>squeeze-endplay-re</a:t>
            </a:r>
            <a:r>
              <a:rPr lang="hu-HU" b="1" dirty="0" smtClean="0">
                <a:solidFill>
                  <a:schemeClr val="tx1"/>
                </a:solidFill>
              </a:rPr>
              <a:t> játszott, de a gondolkodás tévesztette meg – 5d =.</a:t>
            </a:r>
          </a:p>
          <a:p>
            <a:pPr algn="r"/>
            <a:r>
              <a:rPr lang="hu-HU" b="1" dirty="0" smtClean="0">
                <a:solidFill>
                  <a:schemeClr val="tx1"/>
                </a:solidFill>
              </a:rPr>
              <a:t>És csapaton?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785786" y="1142985"/>
            <a:ext cx="32861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 </a:t>
            </a:r>
          </a:p>
          <a:p>
            <a:endParaRPr lang="pl-PL" dirty="0" smtClean="0">
              <a:sym typeface="Symbol"/>
            </a:endParaRPr>
          </a:p>
          <a:p>
            <a:r>
              <a:rPr lang="pl-PL" dirty="0" smtClean="0">
                <a:sym typeface="Symbol"/>
              </a:rPr>
              <a:t>	 J 9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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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 A 10</a:t>
            </a:r>
            <a:endParaRPr lang="hu-HU" dirty="0" smtClean="0"/>
          </a:p>
          <a:p>
            <a:r>
              <a:rPr lang="pl-PL" dirty="0" smtClean="0">
                <a:sym typeface="Symbol"/>
              </a:rPr>
              <a:t> 7	</a:t>
            </a:r>
            <a:r>
              <a:rPr lang="pl-PL" dirty="0" smtClean="0"/>
              <a:t>	</a:t>
            </a:r>
            <a:r>
              <a:rPr lang="pl-PL" dirty="0" smtClean="0">
                <a:sym typeface="Symbol"/>
              </a:rPr>
              <a:t>K Q</a:t>
            </a:r>
            <a:endParaRPr lang="hu-HU" dirty="0" smtClean="0"/>
          </a:p>
          <a:p>
            <a:r>
              <a:rPr lang="pl-PL" dirty="0" smtClean="0"/>
              <a:t> </a:t>
            </a:r>
            <a:r>
              <a:rPr lang="pl-PL" dirty="0" smtClean="0">
                <a:sym typeface="Symbol"/>
              </a:rPr>
              <a:t>K Q J	</a:t>
            </a:r>
            <a:r>
              <a:rPr lang="pl-PL" dirty="0" smtClean="0"/>
              <a:t>	</a:t>
            </a:r>
            <a:r>
              <a:rPr lang="pl-PL" dirty="0" smtClean="0">
                <a:sym typeface="Symbol"/>
              </a:rPr>
              <a:t></a:t>
            </a:r>
            <a:endParaRPr lang="hu-HU" dirty="0" smtClean="0"/>
          </a:p>
          <a:p>
            <a:r>
              <a:rPr lang="pl-PL" dirty="0" smtClean="0"/>
              <a:t> </a:t>
            </a:r>
            <a:r>
              <a:rPr lang="pl-PL" dirty="0" smtClean="0">
                <a:sym typeface="Symbol"/>
              </a:rPr>
              <a:t>	</a:t>
            </a:r>
            <a:r>
              <a:rPr lang="pl-PL" dirty="0" smtClean="0"/>
              <a:t>	</a:t>
            </a:r>
            <a:r>
              <a:rPr lang="pl-PL" dirty="0" smtClean="0">
                <a:sym typeface="Symbol"/>
              </a:rPr>
              <a:t></a:t>
            </a:r>
            <a:endParaRPr lang="hu-HU" dirty="0" smtClean="0"/>
          </a:p>
          <a:p>
            <a:r>
              <a:rPr lang="pl-PL" dirty="0" smtClean="0"/>
              <a:t> </a:t>
            </a:r>
            <a:r>
              <a:rPr lang="pl-PL" dirty="0" smtClean="0">
                <a:sym typeface="Symbol"/>
              </a:rPr>
              <a:t>	</a:t>
            </a:r>
            <a:r>
              <a:rPr lang="pl-PL" dirty="0" smtClean="0"/>
              <a:t>	</a:t>
            </a:r>
            <a:r>
              <a:rPr lang="pl-PL" dirty="0" smtClean="0">
                <a:sym typeface="Symbol"/>
              </a:rPr>
              <a:t>Q 9</a:t>
            </a:r>
          </a:p>
          <a:p>
            <a:r>
              <a:rPr lang="pl-PL" dirty="0" smtClean="0">
                <a:sym typeface="Symbol"/>
              </a:rPr>
              <a:t>	5</a:t>
            </a:r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</a:t>
            </a:r>
            <a:endParaRPr lang="hu-HU" dirty="0" smtClean="0"/>
          </a:p>
          <a:p>
            <a:r>
              <a:rPr lang="pl-PL" dirty="0" smtClean="0">
                <a:sym typeface="Symbol"/>
              </a:rPr>
              <a:t>	8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7 2</a:t>
            </a:r>
            <a:endParaRPr lang="hu-HU" dirty="0" smtClean="0"/>
          </a:p>
          <a:p>
            <a:r>
              <a:rPr lang="pl-PL" dirty="0" smtClean="0"/>
              <a:t> </a:t>
            </a:r>
            <a:endParaRPr lang="hu-HU" b="1" dirty="0" smtClean="0"/>
          </a:p>
          <a:p>
            <a:r>
              <a:rPr lang="pl-PL" dirty="0" smtClean="0"/>
              <a:t> 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4214810" y="1500174"/>
            <a:ext cx="41434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MP, dél játszik 5</a:t>
            </a:r>
            <a:r>
              <a:rPr lang="pl-PL" dirty="0" smtClean="0">
                <a:sym typeface="Symbol"/>
              </a:rPr>
              <a:t></a:t>
            </a:r>
            <a:r>
              <a:rPr lang="hu-HU" dirty="0" err="1" smtClean="0"/>
              <a:t>-t</a:t>
            </a:r>
            <a:r>
              <a:rPr lang="hu-HU" dirty="0" smtClean="0"/>
              <a:t>, ő van híváson, eddig egy ütést adott ki. Mindenki tudja, hogy nyugatnál vannak a maradék kőrök, és keletnél a maradék  treffek, ezért dél a pikkek számát ismeri, de pontos helyzetüket nem. </a:t>
            </a:r>
          </a:p>
          <a:p>
            <a:r>
              <a:rPr lang="hu-HU" dirty="0" smtClean="0"/>
              <a:t>Dél lehívja az utolsó adut, nyugat kőrt dob, az asztal pikket, kelet pedig hosszú gondolkodás után a pikk királyt. </a:t>
            </a:r>
          </a:p>
          <a:p>
            <a:r>
              <a:rPr lang="hu-HU" dirty="0" smtClean="0"/>
              <a:t>Dél mivel nem akart kettőt bukni, levette a</a:t>
            </a:r>
            <a:r>
              <a:rPr lang="pl-PL" dirty="0" smtClean="0">
                <a:sym typeface="Symbol"/>
              </a:rPr>
              <a:t>  ászt, egyszer nem.</a:t>
            </a:r>
            <a:endParaRPr lang="hu-H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8000" dirty="0" smtClean="0"/>
              <a:t>Kijátszott lap</a:t>
            </a:r>
            <a:endParaRPr lang="hu-HU" sz="80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Courier New" pitchFamily="49" charset="0"/>
              <a:buChar char="o"/>
            </a:pPr>
            <a:r>
              <a:rPr lang="hu-HU" dirty="0" smtClean="0"/>
              <a:t>Bárki: ha azt mondja, hogy kijátssza.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Felvevő: </a:t>
            </a:r>
          </a:p>
          <a:p>
            <a:pPr lvl="1">
              <a:buFont typeface="Courier New" pitchFamily="49" charset="0"/>
              <a:buChar char="o"/>
            </a:pPr>
            <a:r>
              <a:rPr lang="hu-HU" dirty="0" smtClean="0"/>
              <a:t>Színével felfelé tartja, és érinti vagy csaknem érinti az asztalt</a:t>
            </a:r>
          </a:p>
          <a:p>
            <a:pPr lvl="1">
              <a:buFont typeface="Courier New" pitchFamily="49" charset="0"/>
              <a:buChar char="o"/>
            </a:pPr>
            <a:r>
              <a:rPr lang="hu-HU" dirty="0" smtClean="0"/>
              <a:t>Olyan helyzetben tartja, ami jelzi, hogy kijátszotta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Asztal: </a:t>
            </a:r>
          </a:p>
          <a:p>
            <a:pPr lvl="1">
              <a:buFont typeface="Courier New" pitchFamily="49" charset="0"/>
              <a:buChar char="o"/>
            </a:pPr>
            <a:r>
              <a:rPr lang="hu-HU" dirty="0" smtClean="0"/>
              <a:t>Felvevő megnevezte, maga vette fel, vagy szándékosan megérintette</a:t>
            </a:r>
            <a:endParaRPr lang="hu-HU" dirty="0"/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Ellenjátékos:</a:t>
            </a:r>
          </a:p>
          <a:p>
            <a:pPr lvl="1">
              <a:buFont typeface="Courier New" pitchFamily="49" charset="0"/>
              <a:buChar char="o"/>
            </a:pPr>
            <a:r>
              <a:rPr lang="hu-HU" dirty="0" smtClean="0"/>
              <a:t>Úgy tartja, hogy partnere megláthatta a színét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Mikor van a lap kijátszva?</a:t>
            </a:r>
            <a:endParaRPr lang="hu-H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Urbánu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2048</TotalTime>
  <Words>1124</Words>
  <Application>Microsoft Office PowerPoint</Application>
  <PresentationFormat>Diavetítés a képernyőre (4:3 oldalarány)</PresentationFormat>
  <Paragraphs>166</Paragraphs>
  <Slides>19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0" baseType="lpstr">
      <vt:lpstr>Waveform</vt:lpstr>
      <vt:lpstr>Egyéb furcsa esetek</vt:lpstr>
      <vt:lpstr>Megtévesztés</vt:lpstr>
      <vt:lpstr>Mit szabad és mit nem?</vt:lpstr>
      <vt:lpstr>A teendő</vt:lpstr>
      <vt:lpstr>PÉLDÁK</vt:lpstr>
      <vt:lpstr>6. dia</vt:lpstr>
      <vt:lpstr>7. dia</vt:lpstr>
      <vt:lpstr>Kijátszott lap</vt:lpstr>
      <vt:lpstr>Mikor van a lap kijátszva?</vt:lpstr>
      <vt:lpstr>Mikor lehet visszavenni?</vt:lpstr>
      <vt:lpstr>Terítés</vt:lpstr>
      <vt:lpstr>Mi az?</vt:lpstr>
      <vt:lpstr>És ha vitatják?</vt:lpstr>
      <vt:lpstr>És ha később vitatják?</vt:lpstr>
      <vt:lpstr>PÉLDÁK</vt:lpstr>
      <vt:lpstr>16. dia</vt:lpstr>
      <vt:lpstr>17. dia</vt:lpstr>
      <vt:lpstr>18. dia</vt:lpstr>
      <vt:lpstr>19.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Zsűriesetek lejátszás közben</dc:title>
  <dc:creator>Hofical</dc:creator>
  <cp:lastModifiedBy>MBSZ</cp:lastModifiedBy>
  <cp:revision>146</cp:revision>
  <dcterms:created xsi:type="dcterms:W3CDTF">2016-10-01T20:06:36Z</dcterms:created>
  <dcterms:modified xsi:type="dcterms:W3CDTF">2017-08-29T17:33:04Z</dcterms:modified>
</cp:coreProperties>
</file>